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notesMasterIdLst>
    <p:notesMasterId r:id="rId63"/>
  </p:notesMasterIdLst>
  <p:handoutMasterIdLst>
    <p:handoutMasterId r:id="rId64"/>
  </p:handoutMasterIdLst>
  <p:sldIdLst>
    <p:sldId id="256" r:id="rId2"/>
    <p:sldId id="262" r:id="rId3"/>
    <p:sldId id="268" r:id="rId4"/>
    <p:sldId id="320" r:id="rId5"/>
    <p:sldId id="321" r:id="rId6"/>
    <p:sldId id="312" r:id="rId7"/>
    <p:sldId id="311" r:id="rId8"/>
    <p:sldId id="322" r:id="rId9"/>
    <p:sldId id="323" r:id="rId10"/>
    <p:sldId id="324" r:id="rId11"/>
    <p:sldId id="313" r:id="rId12"/>
    <p:sldId id="325" r:id="rId13"/>
    <p:sldId id="328" r:id="rId14"/>
    <p:sldId id="329" r:id="rId15"/>
    <p:sldId id="330" r:id="rId16"/>
    <p:sldId id="327" r:id="rId17"/>
    <p:sldId id="326" r:id="rId18"/>
    <p:sldId id="332" r:id="rId19"/>
    <p:sldId id="334" r:id="rId20"/>
    <p:sldId id="337" r:id="rId21"/>
    <p:sldId id="335" r:id="rId22"/>
    <p:sldId id="336" r:id="rId23"/>
    <p:sldId id="314" r:id="rId24"/>
    <p:sldId id="338" r:id="rId25"/>
    <p:sldId id="340" r:id="rId26"/>
    <p:sldId id="339" r:id="rId27"/>
    <p:sldId id="316" r:id="rId28"/>
    <p:sldId id="341" r:id="rId29"/>
    <p:sldId id="342" r:id="rId30"/>
    <p:sldId id="345" r:id="rId31"/>
    <p:sldId id="343" r:id="rId32"/>
    <p:sldId id="344" r:id="rId33"/>
    <p:sldId id="346" r:id="rId34"/>
    <p:sldId id="349" r:id="rId35"/>
    <p:sldId id="348" r:id="rId36"/>
    <p:sldId id="351" r:id="rId37"/>
    <p:sldId id="317" r:id="rId38"/>
    <p:sldId id="353" r:id="rId39"/>
    <p:sldId id="352" r:id="rId40"/>
    <p:sldId id="354" r:id="rId41"/>
    <p:sldId id="355" r:id="rId42"/>
    <p:sldId id="357" r:id="rId43"/>
    <p:sldId id="358" r:id="rId44"/>
    <p:sldId id="364" r:id="rId45"/>
    <p:sldId id="365" r:id="rId46"/>
    <p:sldId id="362" r:id="rId47"/>
    <p:sldId id="377" r:id="rId48"/>
    <p:sldId id="318" r:id="rId49"/>
    <p:sldId id="378" r:id="rId50"/>
    <p:sldId id="360" r:id="rId51"/>
    <p:sldId id="359" r:id="rId52"/>
    <p:sldId id="363" r:id="rId53"/>
    <p:sldId id="376" r:id="rId54"/>
    <p:sldId id="370" r:id="rId55"/>
    <p:sldId id="369" r:id="rId56"/>
    <p:sldId id="367" r:id="rId57"/>
    <p:sldId id="368" r:id="rId58"/>
    <p:sldId id="372" r:id="rId59"/>
    <p:sldId id="371" r:id="rId60"/>
    <p:sldId id="375" r:id="rId61"/>
    <p:sldId id="374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2" autoAdjust="0"/>
    <p:restoredTop sz="97617" autoAdjust="0"/>
  </p:normalViewPr>
  <p:slideViewPr>
    <p:cSldViewPr>
      <p:cViewPr varScale="1">
        <p:scale>
          <a:sx n="97" d="100"/>
          <a:sy n="97" d="100"/>
        </p:scale>
        <p:origin x="78" y="19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66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4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6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ctr">
            <a:normAutofit/>
          </a:bodyPr>
          <a:lstStyle>
            <a:lvl1pPr algn="ctr">
              <a:defRPr sz="4000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2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11/29/2020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8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60" y="698262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5108728"/>
            <a:ext cx="7773339" cy="682472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1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3427246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204822"/>
            <a:ext cx="7773339" cy="1586380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86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9"/>
            <a:ext cx="6977064" cy="2729915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372798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887860"/>
            <a:ext cx="546888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2" y="3120016"/>
            <a:ext cx="553641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555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2138723"/>
            <a:ext cx="7773339" cy="2511835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662336"/>
            <a:ext cx="7773339" cy="1140644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03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4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4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02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3" y="610773"/>
            <a:ext cx="7773339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3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3" y="2367094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3" y="4781083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1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4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2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6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4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2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201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4" y="1303863"/>
            <a:ext cx="6956540" cy="901001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내용 개체 틀 6"/>
          <p:cNvSpPr>
            <a:spLocks noGrp="1"/>
          </p:cNvSpPr>
          <p:nvPr>
            <p:ph sz="quarter" idx="17"/>
          </p:nvPr>
        </p:nvSpPr>
        <p:spPr>
          <a:xfrm>
            <a:off x="1088963" y="2325672"/>
            <a:ext cx="6971713" cy="3008215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935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609603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3" y="609603"/>
            <a:ext cx="5744043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49376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90" y="1052513"/>
            <a:ext cx="8569325" cy="5329237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540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8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777287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43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3" y="38011"/>
            <a:ext cx="8654999" cy="5925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3" y="672382"/>
            <a:ext cx="8654999" cy="614225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46808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691334"/>
            <a:ext cx="8569306" cy="602123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56509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34790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170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093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9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92478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2060848"/>
            <a:ext cx="6984776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990261" y="1258927"/>
            <a:ext cx="5320865" cy="7442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1297213"/>
            <a:ext cx="1224136" cy="5150845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30508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491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45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20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9"/>
            <a:ext cx="7763814" cy="1368184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650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382952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4"/>
            <a:ext cx="382905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9810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4"/>
            <a:ext cx="3829520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9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2" y="3051014"/>
            <a:ext cx="382905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15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0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8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2"/>
            <a:ext cx="4650122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2632852"/>
            <a:ext cx="2951767" cy="3158348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6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13662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060850"/>
            <a:ext cx="4129604" cy="3730352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243906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44624"/>
            <a:ext cx="8417413" cy="90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1004954"/>
            <a:ext cx="8417414" cy="5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64482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8" y="6448252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3" y="6448252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2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  <p:sldLayoutId id="2147483961" r:id="rId19"/>
    <p:sldLayoutId id="2147483962" r:id="rId20"/>
    <p:sldLayoutId id="2147483963" r:id="rId21"/>
    <p:sldLayoutId id="2147483964" r:id="rId22"/>
    <p:sldLayoutId id="2147483965" r:id="rId23"/>
    <p:sldLayoutId id="2147483966" r:id="rId24"/>
    <p:sldLayoutId id="2147483967" r:id="rId25"/>
    <p:sldLayoutId id="2147483968" r:id="rId26"/>
    <p:sldLayoutId id="2147483969" r:id="rId27"/>
    <p:sldLayoutId id="2147483970" r:id="rId28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CHAPTER 08</a:t>
            </a:r>
            <a:br>
              <a:rPr lang="en-US" altLang="ko-KR" b="1" dirty="0" smtClean="0"/>
            </a:br>
            <a:r>
              <a:rPr lang="ko-KR" altLang="en-US" dirty="0"/>
              <a:t>기하학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02 </a:t>
            </a:r>
            <a:r>
              <a:rPr lang="ko-KR" altLang="en-US" dirty="0" smtClean="0"/>
              <a:t>영상 </a:t>
            </a:r>
            <a:r>
              <a:rPr lang="ko-KR" altLang="en-US" dirty="0"/>
              <a:t>처리와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79881"/>
            <a:ext cx="2419350" cy="3181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56" y="2232381"/>
            <a:ext cx="25146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226" y="1279881"/>
            <a:ext cx="2895600" cy="41338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 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51920" y="4725144"/>
            <a:ext cx="1234498" cy="367904"/>
          </a:xfrm>
          <a:prstGeom prst="wedgeRoundRectCallout">
            <a:avLst>
              <a:gd name="adj1" fmla="val 7394"/>
              <a:gd name="adj2" fmla="val -2014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윈도우 확대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928853" y="790202"/>
            <a:ext cx="1357948" cy="489679"/>
          </a:xfrm>
          <a:prstGeom prst="wedgeRoundRectCallout">
            <a:avLst>
              <a:gd name="adj1" fmla="val 88632"/>
              <a:gd name="adj2" fmla="val 1381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홀의 발생으로 결과영상 품질 저하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8.3 </a:t>
            </a:r>
            <a:r>
              <a:rPr lang="ko-KR" altLang="en-US" dirty="0" smtClean="0"/>
              <a:t>보간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8.3.1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 smtClean="0"/>
              <a:t>보간법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 smtClean="0"/>
              <a:t>보간법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5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 </a:t>
            </a:r>
            <a:r>
              <a:rPr lang="ko-KR" altLang="en-US" dirty="0"/>
              <a:t>보간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순방향 사상으로 </a:t>
            </a:r>
            <a:r>
              <a:rPr lang="ko-KR" altLang="en-US" dirty="0" smtClean="0"/>
              <a:t> 영상 확대 </a:t>
            </a:r>
            <a:r>
              <a:rPr lang="en-US" altLang="ko-KR" dirty="0" smtClean="0"/>
              <a:t>- </a:t>
            </a:r>
            <a:r>
              <a:rPr lang="ko-KR" altLang="en-US" dirty="0"/>
              <a:t>홀이 많이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역방향 사상을 통해서 홀의 </a:t>
            </a:r>
            <a:r>
              <a:rPr lang="ko-KR" altLang="en-US" dirty="0" err="1"/>
              <a:t>화소들을</a:t>
            </a:r>
            <a:r>
              <a:rPr lang="ko-KR" altLang="en-US" dirty="0"/>
              <a:t> </a:t>
            </a:r>
            <a:r>
              <a:rPr lang="ko-KR" altLang="en-US" dirty="0" smtClean="0"/>
              <a:t>입력영상에서 찾음</a:t>
            </a:r>
            <a:endParaRPr lang="en-US" altLang="ko-KR" dirty="0" smtClean="0"/>
          </a:p>
          <a:p>
            <a:pPr lvl="1"/>
            <a:r>
              <a:rPr lang="ko-KR" altLang="en-US" dirty="0"/>
              <a:t>영상을 </a:t>
            </a:r>
            <a:r>
              <a:rPr lang="ko-KR" altLang="en-US" dirty="0" smtClean="0"/>
              <a:t>축소할 </a:t>
            </a:r>
            <a:r>
              <a:rPr lang="ko-KR" altLang="en-US" dirty="0"/>
              <a:t>때에는 오버랩의 문제가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r>
              <a:rPr lang="ko-KR" altLang="en-US" dirty="0" err="1" smtClean="0"/>
              <a:t>보간법</a:t>
            </a:r>
            <a:r>
              <a:rPr lang="ko-KR" altLang="en-US" dirty="0" smtClean="0"/>
              <a:t> 필요</a:t>
            </a:r>
            <a:endParaRPr lang="en-US" altLang="ko-KR" dirty="0"/>
          </a:p>
          <a:p>
            <a:pPr lvl="1"/>
            <a:r>
              <a:rPr lang="ko-KR" altLang="en-US" dirty="0" smtClean="0"/>
              <a:t>목적영상에서 </a:t>
            </a:r>
            <a:r>
              <a:rPr lang="ko-KR" altLang="en-US" dirty="0"/>
              <a:t>홀의 </a:t>
            </a:r>
            <a:r>
              <a:rPr lang="ko-KR" altLang="en-US" dirty="0" err="1"/>
              <a:t>화소들을</a:t>
            </a:r>
            <a:r>
              <a:rPr lang="ko-KR" altLang="en-US" dirty="0"/>
              <a:t> 채우고</a:t>
            </a:r>
            <a:r>
              <a:rPr lang="en-US" altLang="ko-KR" dirty="0"/>
              <a:t>, </a:t>
            </a:r>
            <a:r>
              <a:rPr lang="ko-KR" altLang="en-US" dirty="0"/>
              <a:t>오버랩이 되지 않게 </a:t>
            </a:r>
            <a:r>
              <a:rPr lang="ko-KR" altLang="en-US" dirty="0" err="1"/>
              <a:t>화소들을</a:t>
            </a:r>
            <a:r>
              <a:rPr lang="ko-KR" altLang="en-US" dirty="0"/>
              <a:t> 배치하여 </a:t>
            </a:r>
            <a:r>
              <a:rPr lang="ko-KR" altLang="en-US" dirty="0" smtClean="0"/>
              <a:t>목적영상을 </a:t>
            </a:r>
            <a:r>
              <a:rPr lang="ko-KR" altLang="en-US" dirty="0"/>
              <a:t>만드는 </a:t>
            </a:r>
            <a:r>
              <a:rPr lang="ko-KR" altLang="en-US" dirty="0" smtClean="0"/>
              <a:t>기법</a:t>
            </a:r>
            <a:endParaRPr lang="ko-KR" altLang="en-US" dirty="0"/>
          </a:p>
        </p:txBody>
      </p:sp>
      <p:pic>
        <p:nvPicPr>
          <p:cNvPr id="7169" name="_x353344336" descr="EMB000023383f4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96752"/>
            <a:ext cx="3816424" cy="203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6012160" y="1656154"/>
            <a:ext cx="696841" cy="404694"/>
          </a:xfrm>
          <a:prstGeom prst="wedgeRoundRectCallout">
            <a:avLst>
              <a:gd name="adj1" fmla="val -94680"/>
              <a:gd name="adj2" fmla="val 1748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4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8.3.1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목적영상을 </a:t>
            </a:r>
            <a:r>
              <a:rPr lang="ko-KR" altLang="en-US" dirty="0"/>
              <a:t>만드는 과정에서 홀이 되어 할당 받지 못하는 </a:t>
            </a:r>
            <a:r>
              <a:rPr lang="ko-KR" altLang="en-US" dirty="0" err="1"/>
              <a:t>화소들의</a:t>
            </a:r>
            <a:r>
              <a:rPr lang="ko-KR" altLang="en-US" dirty="0"/>
              <a:t> 값을 찾을 때</a:t>
            </a:r>
            <a:r>
              <a:rPr lang="en-US" altLang="ko-KR" dirty="0"/>
              <a:t>, </a:t>
            </a:r>
            <a:r>
              <a:rPr lang="ko-KR" altLang="en-US" dirty="0" smtClean="0"/>
              <a:t>목적영상의 </a:t>
            </a:r>
            <a:r>
              <a:rPr lang="ko-KR" altLang="en-US" dirty="0" err="1"/>
              <a:t>화소에</a:t>
            </a:r>
            <a:r>
              <a:rPr lang="ko-KR" altLang="en-US" dirty="0"/>
              <a:t> 가장 가깝게 이웃한 입력영상의 </a:t>
            </a:r>
            <a:r>
              <a:rPr lang="ko-KR" altLang="en-US" dirty="0" err="1"/>
              <a:t>화소값을</a:t>
            </a:r>
            <a:r>
              <a:rPr lang="ko-KR" altLang="en-US" dirty="0"/>
              <a:t> 가져오는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8193" name="_x353344736" descr="EMB000023383f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50429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923206"/>
            <a:ext cx="4825382" cy="9027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26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1" y="521624"/>
            <a:ext cx="6441302" cy="623610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8.3.1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340768"/>
            <a:ext cx="3371850" cy="4133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638" y="1340768"/>
            <a:ext cx="3371850" cy="41338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8.3.1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599589" y="526372"/>
            <a:ext cx="1357948" cy="489679"/>
          </a:xfrm>
          <a:prstGeom prst="wedgeRoundRectCallout">
            <a:avLst>
              <a:gd name="adj1" fmla="val -52170"/>
              <a:gd name="adj2" fmla="val 2359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역방향 사상 및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최근접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이웃 보간 적용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340768"/>
            <a:ext cx="1662533" cy="20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ko-KR" altLang="en-US" dirty="0"/>
              <a:t>이웃 </a:t>
            </a:r>
            <a:r>
              <a:rPr lang="ko-KR" altLang="en-US" dirty="0" err="1" smtClean="0"/>
              <a:t>보간법</a:t>
            </a:r>
            <a:endParaRPr lang="en-US" altLang="ko-KR" dirty="0" smtClean="0"/>
          </a:p>
          <a:p>
            <a:pPr lvl="1"/>
            <a:r>
              <a:rPr lang="ko-KR" altLang="en-US" dirty="0"/>
              <a:t>확대비율이 커지면</a:t>
            </a:r>
            <a:r>
              <a:rPr lang="en-US" altLang="ko-KR" dirty="0"/>
              <a:t>, </a:t>
            </a:r>
            <a:r>
              <a:rPr lang="ko-KR" altLang="en-US" dirty="0" smtClean="0"/>
              <a:t>모자이크 </a:t>
            </a:r>
            <a:r>
              <a:rPr lang="ko-KR" altLang="en-US" dirty="0"/>
              <a:t>현상 혹은 </a:t>
            </a:r>
            <a:r>
              <a:rPr lang="ko-KR" altLang="en-US" dirty="0" smtClean="0"/>
              <a:t>경계부분에서 계단현상 발생</a:t>
            </a:r>
            <a:endParaRPr lang="en-US" altLang="ko-KR" dirty="0" smtClean="0"/>
          </a:p>
          <a:p>
            <a:pPr lvl="4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양선형 보간으로 해결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직선의 </a:t>
            </a:r>
            <a:r>
              <a:rPr lang="ko-KR" altLang="en-US" dirty="0"/>
              <a:t>선상에 위치한 중간 </a:t>
            </a:r>
            <a:r>
              <a:rPr lang="ko-KR" altLang="en-US" dirty="0" err="1"/>
              <a:t>화소들의</a:t>
            </a:r>
            <a:r>
              <a:rPr lang="ko-KR" altLang="en-US" dirty="0"/>
              <a:t> 값은 직선의 수식을 이용해서 쉽게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pic>
        <p:nvPicPr>
          <p:cNvPr id="11265" name="_x353344256" descr="EMB000023383f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64904"/>
            <a:ext cx="4705089" cy="3096344"/>
          </a:xfrm>
          <a:prstGeom prst="roundRect">
            <a:avLst>
              <a:gd name="adj" fmla="val 682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5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 smtClean="0"/>
              <a:t>보간법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양선형 </a:t>
            </a:r>
            <a:r>
              <a:rPr lang="ko-KR" altLang="en-US" dirty="0" err="1" smtClean="0"/>
              <a:t>보간법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선형 </a:t>
            </a:r>
            <a:r>
              <a:rPr lang="ko-KR" altLang="en-US" dirty="0"/>
              <a:t>보간을 두 번에 걸쳐서 </a:t>
            </a:r>
            <a:r>
              <a:rPr lang="ko-KR" altLang="en-US" dirty="0" smtClean="0"/>
              <a:t>수행하기에 </a:t>
            </a:r>
            <a:r>
              <a:rPr lang="ko-KR" altLang="en-US" dirty="0"/>
              <a:t>붙여진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목적영상 </a:t>
            </a:r>
            <a:r>
              <a:rPr lang="ko-KR" altLang="en-US" dirty="0" err="1"/>
              <a:t>화소</a:t>
            </a:r>
            <a:r>
              <a:rPr lang="en-US" altLang="ko-KR" dirty="0"/>
              <a:t>(P)</a:t>
            </a:r>
            <a:r>
              <a:rPr lang="ko-KR" altLang="en-US" dirty="0"/>
              <a:t>를 </a:t>
            </a:r>
            <a:r>
              <a:rPr lang="ko-KR" altLang="en-US" dirty="0" err="1"/>
              <a:t>역변환으로</a:t>
            </a:r>
            <a:r>
              <a:rPr lang="ko-KR" altLang="en-US" dirty="0"/>
              <a:t> 계산하여 가장 가까운 위치에 있는 입력영상의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</a:t>
            </a:r>
            <a:r>
              <a:rPr lang="ko-KR" altLang="en-US" dirty="0" err="1"/>
              <a:t>화소</a:t>
            </a:r>
            <a:r>
              <a:rPr lang="en-US" altLang="ko-KR" dirty="0"/>
              <a:t>(A, B, C, D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값 가져옴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/>
              <a:t>개 </a:t>
            </a:r>
            <a:r>
              <a:rPr lang="ko-KR" altLang="en-US" dirty="0" err="1"/>
              <a:t>화소를</a:t>
            </a:r>
            <a:r>
              <a:rPr lang="ko-KR" altLang="en-US" dirty="0"/>
              <a:t> 두 개씩</a:t>
            </a:r>
            <a:r>
              <a:rPr lang="en-US" altLang="ko-KR" dirty="0"/>
              <a:t>(AB, CD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묶어서 두 </a:t>
            </a:r>
            <a:r>
              <a:rPr lang="ko-KR" altLang="en-US" dirty="0" err="1" smtClean="0"/>
              <a:t>화소를</a:t>
            </a:r>
            <a:r>
              <a:rPr lang="ko-KR" altLang="en-US" dirty="0"/>
              <a:t> </a:t>
            </a:r>
            <a:r>
              <a:rPr lang="ko-KR" altLang="en-US" dirty="0" err="1"/>
              <a:t>화소값</a:t>
            </a:r>
            <a:r>
              <a:rPr lang="en-US" altLang="ko-KR" dirty="0" smtClean="0"/>
              <a:t>(P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4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/>
              <a:t>잇는 </a:t>
            </a:r>
            <a:r>
              <a:rPr lang="ko-KR" altLang="en-US" dirty="0" smtClean="0"/>
              <a:t>직선 구성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2290" name="_x353344736" descr="EMB000023383f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0058"/>
            <a:ext cx="3905250" cy="2371725"/>
          </a:xfrm>
          <a:prstGeom prst="roundRect">
            <a:avLst>
              <a:gd name="adj" fmla="val 1086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_x353345216" descr="EMB000023383f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3552825" cy="3314700"/>
          </a:xfrm>
          <a:prstGeom prst="roundRect">
            <a:avLst>
              <a:gd name="adj" fmla="val 27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3968" y="2771349"/>
            <a:ext cx="648072" cy="1819250"/>
            <a:chOff x="4499992" y="3914006"/>
            <a:chExt cx="648072" cy="181925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88818" y="3918198"/>
              <a:ext cx="559246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548486" y="5733256"/>
              <a:ext cx="559246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4828109" y="3914006"/>
              <a:ext cx="0" cy="180000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458112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chemeClr val="accent2">
                      <a:lumMod val="50000"/>
                    </a:schemeClr>
                  </a:solidFill>
                </a:rPr>
                <a:t>화소값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220894" y="2646383"/>
            <a:ext cx="677998" cy="1997174"/>
            <a:chOff x="8436918" y="3789040"/>
            <a:chExt cx="677998" cy="199717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8477250" y="3789040"/>
              <a:ext cx="559246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436918" y="5786214"/>
              <a:ext cx="559246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8716541" y="3799623"/>
              <a:ext cx="0" cy="198000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507057" y="450912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chemeClr val="accent2">
                      <a:lumMod val="50000"/>
                    </a:schemeClr>
                  </a:solidFill>
                </a:rPr>
                <a:t>화소값</a:t>
              </a:r>
              <a:endParaRPr lang="ko-KR" altLang="en-US" sz="11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8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8.3.2 </a:t>
            </a:r>
            <a:r>
              <a:rPr lang="ko-KR" altLang="en-US" dirty="0" smtClean="0"/>
              <a:t>양선형 </a:t>
            </a:r>
            <a:r>
              <a:rPr lang="ko-KR" altLang="en-US" dirty="0" err="1" smtClean="0"/>
              <a:t>보간법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 smtClean="0"/>
                  <a:t>직선상에서 목적영상 </a:t>
                </a:r>
                <a:r>
                  <a:rPr lang="ko-KR" altLang="en-US" dirty="0" err="1" smtClean="0"/>
                  <a:t>화소의</a:t>
                </a:r>
                <a:r>
                  <a:rPr lang="ko-KR" altLang="en-US" dirty="0" smtClean="0"/>
                  <a:t> 좌표로 중간 위치 찾음</a:t>
                </a:r>
                <a:endParaRPr lang="en-US" altLang="ko-KR" dirty="0" smtClean="0"/>
              </a:p>
              <a:p>
                <a:pPr lvl="2"/>
                <a:r>
                  <a:rPr lang="ko-KR" altLang="en-US" dirty="0"/>
                  <a:t>중간 </a:t>
                </a:r>
                <a:r>
                  <a:rPr lang="ko-KR" altLang="en-US" dirty="0" smtClean="0"/>
                  <a:t>위치는 거리 </a:t>
                </a:r>
                <a:r>
                  <a:rPr lang="ko-KR" altLang="en-US" dirty="0"/>
                  <a:t>비율</a:t>
                </a:r>
                <a:r>
                  <a:rPr lang="en-US" altLang="ko-KR" dirty="0"/>
                  <a:t>(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/>
                  <a:t>, 1-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로 찾음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중간 위치 </a:t>
                </a:r>
                <a:r>
                  <a:rPr lang="ko-KR" altLang="en-US" dirty="0" err="1" smtClean="0"/>
                  <a:t>화소값</a:t>
                </a:r>
                <a:r>
                  <a:rPr lang="en-US" altLang="ko-KR" dirty="0" smtClean="0"/>
                  <a:t>(M</a:t>
                </a:r>
                <a:r>
                  <a:rPr lang="en-US" altLang="ko-KR" baseline="-25000" dirty="0" smtClean="0"/>
                  <a:t>1</a:t>
                </a:r>
                <a:r>
                  <a:rPr lang="en-US" altLang="ko-KR" dirty="0" smtClean="0"/>
                  <a:t> , M</a:t>
                </a:r>
                <a:r>
                  <a:rPr lang="en-US" altLang="ko-KR" baseline="-25000" dirty="0" smtClean="0"/>
                  <a:t>2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계산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입력 </a:t>
                </a:r>
                <a:r>
                  <a:rPr lang="ko-KR" altLang="en-US" dirty="0" err="1" smtClean="0"/>
                  <a:t>화소값과</a:t>
                </a:r>
                <a:r>
                  <a:rPr lang="ko-KR" altLang="en-US" dirty="0" smtClean="0"/>
                  <a:t> 거리 비율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 smtClean="0"/>
                  <a:t> , 1-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 smtClean="0"/>
                  <a:t> )</a:t>
                </a:r>
                <a:r>
                  <a:rPr lang="ko-KR" altLang="en-US" dirty="0" smtClean="0"/>
                  <a:t>로 직선 수식 이용해 계산</a:t>
                </a:r>
                <a:endParaRPr lang="en-US" altLang="ko-KR" dirty="0" smtClean="0"/>
              </a:p>
              <a:p>
                <a:pPr lvl="4"/>
                <a:endParaRPr lang="en-US" altLang="ko-KR" dirty="0" smtClean="0"/>
              </a:p>
              <a:p>
                <a:pPr lvl="1"/>
                <a:r>
                  <a:rPr lang="ko-KR" altLang="en-US" dirty="0"/>
                  <a:t>두 개의 중간 </a:t>
                </a:r>
                <a:r>
                  <a:rPr lang="ko-KR" altLang="en-US" dirty="0" err="1"/>
                  <a:t>화소값</a:t>
                </a:r>
                <a:r>
                  <a:rPr lang="en-US" altLang="ko-KR" dirty="0"/>
                  <a:t>(M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 , M</a:t>
                </a:r>
                <a:r>
                  <a:rPr lang="en-US" altLang="ko-KR" baseline="-25000" dirty="0"/>
                  <a:t>2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을 잇는 직선 다시 구성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두 개의 중간 </a:t>
                </a:r>
                <a:r>
                  <a:rPr lang="ko-KR" altLang="en-US" dirty="0" err="1"/>
                  <a:t>화소값과</a:t>
                </a:r>
                <a:r>
                  <a:rPr lang="ko-KR" altLang="en-US" dirty="0"/>
                  <a:t> 거리 비율</a:t>
                </a:r>
                <a:r>
                  <a:rPr lang="en-US" altLang="ko-KR" dirty="0"/>
                  <a:t>( </a:t>
                </a:r>
                <a:r>
                  <a:rPr lang="en-US" altLang="ko-KR" i="1" dirty="0"/>
                  <a:t>b </a:t>
                </a:r>
                <a:r>
                  <a:rPr lang="en-US" altLang="ko-KR" dirty="0"/>
                  <a:t>, 1-</a:t>
                </a:r>
                <a:r>
                  <a:rPr lang="en-US" altLang="ko-KR" i="1" dirty="0"/>
                  <a:t>b 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로 직선 수식을 이용해서 최종 </a:t>
                </a:r>
                <a:r>
                  <a:rPr lang="ko-KR" altLang="en-US" dirty="0" err="1"/>
                  <a:t>화소값</a:t>
                </a:r>
                <a:r>
                  <a:rPr lang="ko-KR" altLang="en-US" dirty="0"/>
                  <a:t> 계산</a:t>
                </a: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_x353344736" descr="EMB000023383f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92619"/>
            <a:ext cx="3796785" cy="3353506"/>
          </a:xfrm>
          <a:prstGeom prst="roundRect">
            <a:avLst>
              <a:gd name="adj" fmla="val 69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353344336" descr="EMB000023383f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072936"/>
            <a:ext cx="3749177" cy="3452408"/>
          </a:xfrm>
          <a:prstGeom prst="roundRect">
            <a:avLst>
              <a:gd name="adj" fmla="val 385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99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수식으로 정리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보간 옵션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2"/>
            <a:r>
              <a:rPr lang="en-US" altLang="ko-KR" dirty="0"/>
              <a:t>cv::resize(), cv::remap(), cv::</a:t>
            </a:r>
            <a:r>
              <a:rPr lang="en-US" altLang="ko-KR" dirty="0" err="1"/>
              <a:t>warpAffine</a:t>
            </a:r>
            <a:r>
              <a:rPr lang="en-US" altLang="ko-KR" dirty="0"/>
              <a:t>(), cv::</a:t>
            </a:r>
            <a:r>
              <a:rPr lang="en-US" altLang="ko-KR" dirty="0" err="1"/>
              <a:t>warpPerspective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등의 함수에서 사용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11" y="1196752"/>
            <a:ext cx="3796786" cy="1412757"/>
          </a:xfrm>
          <a:prstGeom prst="roundRect">
            <a:avLst>
              <a:gd name="adj" fmla="val 907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89040"/>
            <a:ext cx="6768752" cy="2303093"/>
          </a:xfrm>
          <a:prstGeom prst="roundRect">
            <a:avLst>
              <a:gd name="adj" fmla="val 599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8.1 </a:t>
            </a:r>
            <a:r>
              <a:rPr lang="ko-KR" altLang="en-US" dirty="0"/>
              <a:t>사상</a:t>
            </a:r>
          </a:p>
          <a:p>
            <a:r>
              <a:rPr lang="en-US" altLang="ko-KR" dirty="0"/>
              <a:t>8.2 </a:t>
            </a:r>
            <a:r>
              <a:rPr lang="ko-KR" altLang="en-US" dirty="0"/>
              <a:t>크기 변경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8.3 </a:t>
            </a:r>
            <a:r>
              <a:rPr lang="ko-KR" altLang="en-US" dirty="0"/>
              <a:t>보간</a:t>
            </a:r>
          </a:p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 </a:t>
            </a:r>
            <a:r>
              <a:rPr lang="en-US" altLang="ko-KR" dirty="0"/>
              <a:t>- 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990261" y="548680"/>
            <a:ext cx="5320865" cy="744252"/>
          </a:xfrm>
        </p:spPr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84199" y="513851"/>
            <a:ext cx="6858307" cy="6380333"/>
            <a:chOff x="467544" y="598875"/>
            <a:chExt cx="6858307" cy="756808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98875"/>
              <a:ext cx="6819900" cy="24669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b="1076"/>
            <a:stretch/>
          </p:blipFill>
          <p:spPr>
            <a:xfrm>
              <a:off x="477376" y="2984582"/>
              <a:ext cx="6848475" cy="5182377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-23445" y="5792848"/>
            <a:ext cx="1643117" cy="228440"/>
          </a:xfrm>
          <a:prstGeom prst="wedgeRoundRectCallout">
            <a:avLst>
              <a:gd name="adj1" fmla="val 71358"/>
              <a:gd name="adj2" fmla="val 674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단일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양선형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보간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8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2696"/>
            <a:ext cx="6182591" cy="35502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24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62" y="3989213"/>
            <a:ext cx="2055485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962" y="1224786"/>
            <a:ext cx="2055485" cy="25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13167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입력영상</a:t>
            </a:r>
            <a:endParaRPr lang="ko-KR" altLang="en-US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612125" y="4772329"/>
            <a:ext cx="1234498" cy="334458"/>
          </a:xfrm>
          <a:prstGeom prst="wedgeRoundRectCallout">
            <a:avLst>
              <a:gd name="adj1" fmla="val 120865"/>
              <a:gd name="adj2" fmla="val -250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계산 현상의 감소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337757" y="2132856"/>
            <a:ext cx="288032" cy="41403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95736" y="260031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확대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7" y="1263492"/>
            <a:ext cx="2055485" cy="2520000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45322760" descr="EMB00004aac37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" y="1889473"/>
            <a:ext cx="928822" cy="11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45322688" descr="EMB00004aac371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61" y="3976786"/>
            <a:ext cx="205606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영상의 원점을 기준으로 모든 </a:t>
            </a:r>
            <a:r>
              <a:rPr lang="ko-KR" altLang="en-US" dirty="0" err="1"/>
              <a:t>화소를</a:t>
            </a:r>
            <a:r>
              <a:rPr lang="ko-KR" altLang="en-US" dirty="0"/>
              <a:t> 동일하게 </a:t>
            </a:r>
            <a:r>
              <a:rPr lang="ko-KR" altLang="en-US" dirty="0" smtClean="0"/>
              <a:t>가로방향과 </a:t>
            </a:r>
            <a:r>
              <a:rPr lang="ko-KR" altLang="en-US" dirty="0"/>
              <a:t>세로 방향으로 옮기는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 </a:t>
            </a:r>
            <a:r>
              <a:rPr lang="ko-KR" altLang="en-US" dirty="0"/>
              <a:t>방향으로 </a:t>
            </a:r>
            <a:r>
              <a:rPr lang="en-US" altLang="ko-KR" i="1" dirty="0"/>
              <a:t>dx</a:t>
            </a:r>
            <a:r>
              <a:rPr lang="ko-KR" altLang="en-US" dirty="0"/>
              <a:t>만큼</a:t>
            </a:r>
            <a:r>
              <a:rPr lang="en-US" altLang="ko-KR" dirty="0"/>
              <a:t>, </a:t>
            </a:r>
            <a:r>
              <a:rPr lang="ko-KR" altLang="en-US" dirty="0"/>
              <a:t>세로 방향으로 </a:t>
            </a:r>
            <a:r>
              <a:rPr lang="en-US" altLang="ko-KR" i="1" dirty="0" err="1"/>
              <a:t>dy</a:t>
            </a:r>
            <a:r>
              <a:rPr lang="ko-KR" altLang="en-US" dirty="0" smtClean="0"/>
              <a:t>만큼 전체 </a:t>
            </a:r>
            <a:r>
              <a:rPr lang="ko-KR" altLang="en-US" dirty="0"/>
              <a:t>영상의 모든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이동한 예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69"/>
          <a:stretch/>
        </p:blipFill>
        <p:spPr bwMode="auto">
          <a:xfrm>
            <a:off x="1944089" y="5238815"/>
            <a:ext cx="1979839" cy="10705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3"/>
          <a:stretch/>
        </p:blipFill>
        <p:spPr bwMode="auto">
          <a:xfrm>
            <a:off x="4427984" y="5229200"/>
            <a:ext cx="1979838" cy="10630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7429500" cy="3212523"/>
          </a:xfrm>
          <a:prstGeom prst="roundRect">
            <a:avLst>
              <a:gd name="adj" fmla="val 68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58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11560" y="593553"/>
            <a:ext cx="6943725" cy="6252830"/>
            <a:chOff x="957666" y="774095"/>
            <a:chExt cx="6943725" cy="660973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502" y="774095"/>
              <a:ext cx="6858000" cy="38004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340"/>
            <a:stretch/>
          </p:blipFill>
          <p:spPr>
            <a:xfrm>
              <a:off x="957666" y="4489456"/>
              <a:ext cx="6943725" cy="289437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-3982" y="3551013"/>
            <a:ext cx="1523766" cy="404694"/>
          </a:xfrm>
          <a:prstGeom prst="wedgeRoundRectCallout">
            <a:avLst>
              <a:gd name="adj1" fmla="val 105942"/>
              <a:gd name="adj2" fmla="val -510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계산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화소가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범위내에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있어야 됨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211960" y="2852936"/>
            <a:ext cx="1357948" cy="276412"/>
          </a:xfrm>
          <a:prstGeom prst="wedgeRoundRectCallout">
            <a:avLst>
              <a:gd name="adj1" fmla="val -169980"/>
              <a:gd name="adj2" fmla="val 894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좌표 계산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340768"/>
            <a:ext cx="2643478" cy="36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39" y="1340768"/>
            <a:ext cx="2643478" cy="3600000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54521" y="5445224"/>
            <a:ext cx="1493743" cy="489679"/>
          </a:xfrm>
          <a:prstGeom prst="wedgeRoundRectCallout">
            <a:avLst>
              <a:gd name="adj1" fmla="val 42000"/>
              <a:gd name="adj2" fmla="val -1878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범위 벗어나면 검은색 처리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340768"/>
            <a:ext cx="264839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8.5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7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입력영상의 모든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영상의 원점을 기준으로 원하는 각도만큼 모든 </a:t>
            </a:r>
            <a:r>
              <a:rPr lang="ko-KR" altLang="en-US" dirty="0" err="1" smtClean="0"/>
              <a:t>화소에</a:t>
            </a:r>
            <a:r>
              <a:rPr lang="ko-KR" altLang="en-US" dirty="0" smtClean="0"/>
              <a:t> 대해서 회전 변환을 시키는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회전 변환 수식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원점으로부터 시계 방향으로 정해진 각도만큼 회전된 영상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직교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회전 변환은 </a:t>
            </a:r>
            <a:r>
              <a:rPr lang="ko-KR" altLang="en-US" dirty="0" err="1" smtClean="0"/>
              <a:t>반시계</a:t>
            </a:r>
            <a:r>
              <a:rPr lang="ko-KR" altLang="en-US" dirty="0" smtClean="0"/>
              <a:t> 방향으로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영상 </a:t>
            </a:r>
            <a:r>
              <a:rPr lang="ko-KR" altLang="en-US" dirty="0" err="1" smtClean="0"/>
              <a:t>좌표계에서는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좌표가 하단으로 내려갈수록 증가하기 때문에 시계방향 회전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2952328" cy="2037627"/>
          </a:xfrm>
          <a:prstGeom prst="roundRect">
            <a:avLst>
              <a:gd name="adj" fmla="val 653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_x353344496" descr="EMB000023383f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30" y="1556792"/>
            <a:ext cx="5068457" cy="3228361"/>
          </a:xfrm>
          <a:prstGeom prst="roundRect">
            <a:avLst>
              <a:gd name="adj" fmla="val 1118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특정 좌표에서</a:t>
            </a:r>
            <a:r>
              <a:rPr lang="en-US" altLang="ko-KR" dirty="0" smtClean="0"/>
              <a:t>(center X, center Y)</a:t>
            </a:r>
            <a:r>
              <a:rPr lang="ko-KR" altLang="en-US" dirty="0" smtClean="0"/>
              <a:t> 회전하는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회전의 기준점으로 영상을 이동시킨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다시 원점 좌표로 이동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5732318" cy="10304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585633" y="3534721"/>
            <a:ext cx="1122271" cy="334458"/>
          </a:xfrm>
          <a:prstGeom prst="wedgeRoundRectCallout">
            <a:avLst>
              <a:gd name="adj1" fmla="val -33648"/>
              <a:gd name="adj2" fmla="val -2925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기준점 이동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98001" y="3501008"/>
            <a:ext cx="1122271" cy="334458"/>
          </a:xfrm>
          <a:prstGeom prst="wedgeRoundRectCallout">
            <a:avLst>
              <a:gd name="adj1" fmla="val -33648"/>
              <a:gd name="adj2" fmla="val -2925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원좀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재이동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8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8.1 </a:t>
            </a:r>
            <a:r>
              <a:rPr lang="ko-KR" altLang="en-US" dirty="0"/>
              <a:t>사상</a:t>
            </a:r>
          </a:p>
        </p:txBody>
      </p:sp>
      <p:sp>
        <p:nvSpPr>
          <p:cNvPr id="5" name="세로 텍스트 개체 틀 4"/>
          <p:cNvSpPr>
            <a:spLocks noGrp="1"/>
          </p:cNvSpPr>
          <p:nvPr>
            <p:ph type="body" orient="vert" sz="quarter" idx="4294967295"/>
          </p:nvPr>
        </p:nvSpPr>
        <p:spPr>
          <a:xfrm>
            <a:off x="685333" y="2367095"/>
            <a:ext cx="7773339" cy="3424108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83568" y="787241"/>
            <a:ext cx="6871404" cy="4759598"/>
            <a:chOff x="1166812" y="1909762"/>
            <a:chExt cx="6871404" cy="47595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812" y="1909762"/>
              <a:ext cx="6810375" cy="30384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1" b="79023"/>
            <a:stretch/>
          </p:blipFill>
          <p:spPr>
            <a:xfrm>
              <a:off x="1218316" y="4869160"/>
              <a:ext cx="6819900" cy="18002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-18087" y="3099381"/>
            <a:ext cx="1493743" cy="334458"/>
          </a:xfrm>
          <a:prstGeom prst="wedgeRoundRectCallout">
            <a:avLst>
              <a:gd name="adj1" fmla="val 57224"/>
              <a:gd name="adj2" fmla="val -420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반복문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내에서 계산시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속도 저하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23174" y="4169458"/>
            <a:ext cx="1234498" cy="276412"/>
          </a:xfrm>
          <a:prstGeom prst="wedgeRoundRectCallout">
            <a:avLst>
              <a:gd name="adj1" fmla="val 89856"/>
              <a:gd name="adj2" fmla="val -127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역방향 사상 수식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7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1472"/>
          <a:stretch/>
        </p:blipFill>
        <p:spPr>
          <a:xfrm>
            <a:off x="611560" y="509291"/>
            <a:ext cx="6424654" cy="63487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623062" y="223426"/>
            <a:ext cx="843178" cy="228440"/>
          </a:xfrm>
          <a:prstGeom prst="wedgeRoundRectCallout">
            <a:avLst>
              <a:gd name="adj1" fmla="val -6507"/>
              <a:gd name="adj2" fmla="val 869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기준점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37792" y="2884149"/>
            <a:ext cx="1493743" cy="276412"/>
          </a:xfrm>
          <a:prstGeom prst="wedgeRoundRectCallout">
            <a:avLst>
              <a:gd name="adj1" fmla="val 78970"/>
              <a:gd name="adj2" fmla="val 133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회전후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역 평행이동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07504" y="2204864"/>
            <a:ext cx="1357948" cy="334458"/>
          </a:xfrm>
          <a:prstGeom prst="wedgeRoundRectCallout">
            <a:avLst>
              <a:gd name="adj1" fmla="val 91381"/>
              <a:gd name="adj2" fmla="val -62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기준점으로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평행이동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6" y="1413096"/>
            <a:ext cx="2613163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412776"/>
            <a:ext cx="2621317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412776"/>
            <a:ext cx="2621317" cy="2880000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3392235" y="914692"/>
            <a:ext cx="1122271" cy="334458"/>
          </a:xfrm>
          <a:prstGeom prst="wedgeRoundRectCallout">
            <a:avLst>
              <a:gd name="adj1" fmla="val -62559"/>
              <a:gd name="adj2" fmla="val 1748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원점에서 회전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012160" y="868954"/>
            <a:ext cx="1122271" cy="334458"/>
          </a:xfrm>
          <a:prstGeom prst="wedgeRoundRectCallout">
            <a:avLst>
              <a:gd name="adj1" fmla="val 70609"/>
              <a:gd name="adj2" fmla="val 5775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중심점에서 회전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 smtClean="0"/>
              <a:t>회전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심화예제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심화예제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기준점에서 마우스 드래그로 회전 수행하기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593067" y="2060792"/>
            <a:ext cx="3447901" cy="403244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927472" y="2072398"/>
            <a:ext cx="5968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3008715" y="1268760"/>
            <a:ext cx="1755372" cy="504000"/>
          </a:xfrm>
          <a:prstGeom prst="wedgeRoundRectCallout">
            <a:avLst>
              <a:gd name="adj1" fmla="val -128132"/>
              <a:gd name="adj2" fmla="val 103988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첫번째 </a:t>
            </a:r>
            <a:r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마우스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버튼업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회전 중심좌표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012407" y="2458946"/>
            <a:ext cx="2232001" cy="458182"/>
          </a:xfrm>
          <a:prstGeom prst="wedgeRoundRectCallout">
            <a:avLst>
              <a:gd name="adj1" fmla="val -85309"/>
              <a:gd name="adj2" fmla="val 5821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두번째 마우스 버튼 클릭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회전 시작좌표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27964" y="5100333"/>
            <a:ext cx="1996364" cy="504000"/>
          </a:xfrm>
          <a:prstGeom prst="wedgeRoundRectCallout">
            <a:avLst>
              <a:gd name="adj1" fmla="val -124803"/>
              <a:gd name="adj2" fmla="val -87122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왼쪽 마우스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버튼 업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회전 종료좌표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69020" y="2071943"/>
            <a:ext cx="5283299" cy="135700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552302" y="201735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960848" y="48579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162682" y="29522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/>
          <p:cNvSpPr/>
          <p:nvPr/>
        </p:nvSpPr>
        <p:spPr>
          <a:xfrm rot="4321419">
            <a:off x="1680085" y="2058095"/>
            <a:ext cx="576000" cy="576000"/>
          </a:xfrm>
          <a:prstGeom prst="arc">
            <a:avLst/>
          </a:prstGeom>
          <a:ln w="1905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803647" y="3428944"/>
                <a:ext cx="1822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b="1" dirty="0" smtClean="0"/>
                  <a:t>회전각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/>
                      </a:rPr>
                      <m:t>𝜽</m:t>
                    </m:r>
                  </m:oMath>
                </a14:m>
                <a:r>
                  <a:rPr lang="en-US" altLang="ko-KR" b="1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b="1" dirty="0" smtClean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47" y="3428944"/>
                <a:ext cx="1822807" cy="369332"/>
              </a:xfrm>
              <a:prstGeom prst="rect">
                <a:avLst/>
              </a:prstGeom>
              <a:blipFill>
                <a:blip r:embed="rId2"/>
                <a:stretch>
                  <a:fillRect l="-9365" t="-9836" r="-4682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/>
          <p:cNvCxnSpPr>
            <a:stCxn id="13" idx="4"/>
            <a:endCxn id="12" idx="0"/>
          </p:cNvCxnSpPr>
          <p:nvPr/>
        </p:nvCxnSpPr>
        <p:spPr>
          <a:xfrm flipH="1">
            <a:off x="4014848" y="3060292"/>
            <a:ext cx="1201834" cy="179766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사각형 설명선 16"/>
          <p:cNvSpPr/>
          <p:nvPr/>
        </p:nvSpPr>
        <p:spPr>
          <a:xfrm>
            <a:off x="5340151" y="4142724"/>
            <a:ext cx="1374698" cy="308348"/>
          </a:xfrm>
          <a:prstGeom prst="wedgeRoundRectCallout">
            <a:avLst>
              <a:gd name="adj1" fmla="val -89151"/>
              <a:gd name="adj2" fmla="val -17517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마우스 드래그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원호 17"/>
          <p:cNvSpPr/>
          <p:nvPr/>
        </p:nvSpPr>
        <p:spPr>
          <a:xfrm rot="3736291">
            <a:off x="2489566" y="1895941"/>
            <a:ext cx="753719" cy="685199"/>
          </a:xfrm>
          <a:prstGeom prst="arc">
            <a:avLst>
              <a:gd name="adj1" fmla="val 16200000"/>
              <a:gd name="adj2" fmla="val 20487744"/>
            </a:avLst>
          </a:prstGeom>
          <a:ln w="19050">
            <a:prstDash val="sysDot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3251919" y="2154342"/>
                <a:ext cx="920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 smtClean="0"/>
                  <a:t>각도</a:t>
                </a:r>
                <a:r>
                  <a:rPr lang="en-US" altLang="ko-KR" sz="1600" dirty="0" smtClean="0"/>
                  <a:t>1(</a:t>
                </a:r>
                <a:r>
                  <a:rPr lang="ko-KR" alt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919" y="2154342"/>
                <a:ext cx="920252" cy="338554"/>
              </a:xfrm>
              <a:prstGeom prst="rect">
                <a:avLst/>
              </a:prstGeom>
              <a:blipFill>
                <a:blip r:embed="rId3"/>
                <a:stretch>
                  <a:fillRect l="-12583" t="-7143" r="-10596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2747863" y="2802414"/>
                <a:ext cx="9249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 smtClean="0"/>
                  <a:t>각도</a:t>
                </a:r>
                <a:r>
                  <a:rPr lang="en-US" altLang="ko-KR" sz="1600" dirty="0" smtClean="0"/>
                  <a:t>2(</a:t>
                </a:r>
                <a:r>
                  <a:rPr lang="ko-KR" alt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863" y="2802414"/>
                <a:ext cx="924997" cy="338554"/>
              </a:xfrm>
              <a:prstGeom prst="rect">
                <a:avLst/>
              </a:prstGeom>
              <a:blipFill>
                <a:blip r:embed="rId4"/>
                <a:stretch>
                  <a:fillRect l="-13158" t="-7273" r="-9211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원호 20"/>
          <p:cNvSpPr/>
          <p:nvPr/>
        </p:nvSpPr>
        <p:spPr>
          <a:xfrm rot="2963750">
            <a:off x="964841" y="2099899"/>
            <a:ext cx="1152219" cy="1839924"/>
          </a:xfrm>
          <a:prstGeom prst="arc">
            <a:avLst>
              <a:gd name="adj1" fmla="val 16200000"/>
              <a:gd name="adj2" fmla="val 261903"/>
            </a:avLst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/>
          <p:cNvSpPr/>
          <p:nvPr/>
        </p:nvSpPr>
        <p:spPr>
          <a:xfrm rot="4718685">
            <a:off x="993315" y="1298542"/>
            <a:ext cx="1944000" cy="1940400"/>
          </a:xfrm>
          <a:prstGeom prst="arc">
            <a:avLst>
              <a:gd name="adj1" fmla="val 16200000"/>
              <a:gd name="adj2" fmla="val 20283471"/>
            </a:avLst>
          </a:prstGeom>
          <a:ln w="19050">
            <a:prstDash val="sysDot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9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-36512" y="620688"/>
            <a:ext cx="6858000" cy="4459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 </a:t>
            </a:r>
            <a:r>
              <a:rPr lang="en-US" altLang="ko-KR" dirty="0"/>
              <a:t>- </a:t>
            </a:r>
            <a:r>
              <a:rPr lang="ko-KR" altLang="en-US" dirty="0"/>
              <a:t>심화예제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29" y="4797152"/>
            <a:ext cx="4879277" cy="1502817"/>
          </a:xfrm>
          <a:prstGeom prst="rect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1585059" y="5244872"/>
            <a:ext cx="1807429" cy="445163"/>
          </a:xfrm>
          <a:prstGeom prst="wedgeRoundRectCallout">
            <a:avLst>
              <a:gd name="adj1" fmla="val -62166"/>
              <a:gd name="adj2" fmla="val -2018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복사된 영상에 점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작은원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그리기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1176" y="2010326"/>
            <a:ext cx="12025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ko-KR" sz="15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astype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500" dirty="0" smtClean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7992" y="2275510"/>
            <a:ext cx="12025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ko-KR" sz="15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astype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500" dirty="0" smtClean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979712" y="1517996"/>
            <a:ext cx="1807429" cy="445163"/>
          </a:xfrm>
          <a:prstGeom prst="wedgeRoundRectCallout">
            <a:avLst>
              <a:gd name="adj1" fmla="val 35752"/>
              <a:gd name="adj2" fmla="val 830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fastAtan2()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함수의 인수로 실수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자료형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필요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58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11132" y="905568"/>
            <a:ext cx="6905625" cy="5711653"/>
            <a:chOff x="560166" y="382956"/>
            <a:chExt cx="6905625" cy="57116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166" y="1970284"/>
              <a:ext cx="6905625" cy="41243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t="73051"/>
            <a:stretch/>
          </p:blipFill>
          <p:spPr>
            <a:xfrm>
              <a:off x="599329" y="382956"/>
              <a:ext cx="6858000" cy="164282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 </a:t>
            </a:r>
            <a:r>
              <a:rPr lang="en-US" altLang="ko-KR" dirty="0"/>
              <a:t>- </a:t>
            </a:r>
            <a:r>
              <a:rPr lang="ko-KR" altLang="en-US" dirty="0"/>
              <a:t>심화예제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3548" y="206441"/>
            <a:ext cx="1988172" cy="445163"/>
          </a:xfrm>
          <a:prstGeom prst="wedgeRoundRectCallout">
            <a:avLst>
              <a:gd name="adj1" fmla="val 40884"/>
              <a:gd name="adj2" fmla="val 1679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함수내부에서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벼수값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유지위해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전적 변수 선수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 </a:t>
            </a:r>
            <a:r>
              <a:rPr lang="en-US" altLang="ko-KR" dirty="0"/>
              <a:t>- </a:t>
            </a:r>
            <a:r>
              <a:rPr lang="ko-KR" altLang="en-US" dirty="0"/>
              <a:t>심화예제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6494318" cy="3101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437112"/>
            <a:ext cx="5155932" cy="12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 </a:t>
            </a:r>
            <a:r>
              <a:rPr lang="en-US" altLang="ko-KR" dirty="0"/>
              <a:t>– </a:t>
            </a:r>
            <a:r>
              <a:rPr lang="ko-KR" altLang="en-US" dirty="0" err="1"/>
              <a:t>어파인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9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기하학 변환 </a:t>
            </a:r>
            <a:r>
              <a:rPr lang="ko-KR" altLang="en-US" dirty="0" smtClean="0"/>
              <a:t>수식이 </a:t>
            </a:r>
            <a:r>
              <a:rPr lang="ko-KR" altLang="en-US" dirty="0"/>
              <a:t>행렬의 </a:t>
            </a:r>
            <a:r>
              <a:rPr lang="ko-KR" altLang="en-US" dirty="0" smtClean="0"/>
              <a:t>곱으로 표현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크기변경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평행이동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 smtClean="0"/>
              <a:t>어파인</a:t>
            </a:r>
            <a:r>
              <a:rPr lang="ko-KR" altLang="en-US" dirty="0" smtClean="0"/>
              <a:t> 변환 수식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변환 행렬을 행렬 </a:t>
            </a:r>
            <a:r>
              <a:rPr lang="ko-KR" altLang="en-US" dirty="0" smtClean="0"/>
              <a:t>곱으로 구성가능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최종 </a:t>
            </a:r>
            <a:r>
              <a:rPr lang="ko-KR" altLang="en-US" dirty="0" err="1" smtClean="0">
                <a:sym typeface="Wingdings" panose="05000000000000000000" pitchFamily="2" charset="2"/>
              </a:rPr>
              <a:t>행렬곱</a:t>
            </a:r>
            <a:r>
              <a:rPr lang="ko-KR" altLang="en-US" dirty="0" smtClean="0">
                <a:sym typeface="Wingdings" panose="05000000000000000000" pitchFamily="2" charset="2"/>
              </a:rPr>
              <a:t> 후에 마지막 행 삭제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/>
          <a:stretch/>
        </p:blipFill>
        <p:spPr bwMode="auto">
          <a:xfrm>
            <a:off x="1907704" y="1124744"/>
            <a:ext cx="2161309" cy="664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7"/>
          <a:stretch/>
        </p:blipFill>
        <p:spPr bwMode="auto">
          <a:xfrm>
            <a:off x="2203946" y="2996952"/>
            <a:ext cx="1604356" cy="6939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/>
          <a:stretch/>
        </p:blipFill>
        <p:spPr bwMode="auto">
          <a:xfrm>
            <a:off x="2031668" y="2060848"/>
            <a:ext cx="1676236" cy="648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3"/>
          <a:stretch/>
        </p:blipFill>
        <p:spPr bwMode="auto">
          <a:xfrm>
            <a:off x="2771800" y="3861048"/>
            <a:ext cx="2522315" cy="789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373216"/>
            <a:ext cx="5184576" cy="10726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0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입력영상의 좌표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 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2</a:t>
            </a:r>
            <a:r>
              <a:rPr lang="en-US" altLang="ko-KR" i="1" dirty="0" smtClean="0"/>
              <a:t> 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3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변환이 완료된 목적영상에서 상응하는 좌표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1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2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3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알면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/>
              <a:t>어파인</a:t>
            </a:r>
            <a:r>
              <a:rPr lang="ko-KR" altLang="en-US" dirty="0" smtClean="0"/>
              <a:t> 행렬 구성 가능</a:t>
            </a:r>
            <a:endParaRPr lang="ko-KR" altLang="en-US" dirty="0"/>
          </a:p>
        </p:txBody>
      </p:sp>
      <p:pic>
        <p:nvPicPr>
          <p:cNvPr id="33793" name="_x354913928" descr="EMB000023383f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5"/>
            <a:ext cx="4464496" cy="3542126"/>
          </a:xfrm>
          <a:prstGeom prst="roundRect">
            <a:avLst>
              <a:gd name="adj" fmla="val 63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 </a:t>
            </a:r>
            <a:r>
              <a:rPr lang="ko-KR" altLang="en-US" dirty="0"/>
              <a:t>사상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기하학적 처리의 </a:t>
            </a:r>
            <a:r>
              <a:rPr lang="ko-KR" altLang="en-US" dirty="0" smtClean="0"/>
              <a:t>기본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화소들의</a:t>
            </a:r>
            <a:r>
              <a:rPr lang="ko-KR" altLang="en-US" dirty="0" smtClean="0"/>
              <a:t> 배치 변경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사상의 의미 이해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사상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화소들의</a:t>
            </a:r>
            <a:r>
              <a:rPr lang="ko-KR" altLang="en-US" dirty="0" smtClean="0"/>
              <a:t> </a:t>
            </a:r>
            <a:r>
              <a:rPr lang="ko-KR" altLang="en-US" dirty="0"/>
              <a:t>배치를 변경할 때</a:t>
            </a:r>
            <a:r>
              <a:rPr lang="en-US" altLang="ko-KR" dirty="0"/>
              <a:t>, </a:t>
            </a:r>
            <a:r>
              <a:rPr lang="ko-KR" altLang="en-US" dirty="0" smtClean="0"/>
              <a:t>입력영상의 좌표에 해당하는 해당 </a:t>
            </a:r>
            <a:r>
              <a:rPr lang="ko-KR" altLang="en-US" dirty="0"/>
              <a:t>목적영상의 좌표를 찾아서 </a:t>
            </a:r>
            <a:r>
              <a:rPr lang="ko-KR" altLang="en-US" dirty="0" err="1"/>
              <a:t>화소값을</a:t>
            </a:r>
            <a:r>
              <a:rPr lang="ko-KR" altLang="en-US" dirty="0"/>
              <a:t> 옮기는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순방향 </a:t>
            </a:r>
            <a:r>
              <a:rPr lang="ko-KR" altLang="en-US" dirty="0"/>
              <a:t>사상</a:t>
            </a:r>
            <a:endParaRPr lang="en-US" altLang="ko-KR" dirty="0"/>
          </a:p>
          <a:p>
            <a:pPr lvl="1"/>
            <a:r>
              <a:rPr lang="ko-KR" altLang="en-US" dirty="0" err="1"/>
              <a:t>원본영상의</a:t>
            </a:r>
            <a:r>
              <a:rPr lang="ko-KR" altLang="en-US" dirty="0"/>
              <a:t> 좌표를 중심으로 </a:t>
            </a:r>
            <a:r>
              <a:rPr lang="ko-KR" altLang="en-US" dirty="0" err="1"/>
              <a:t>목적영상의</a:t>
            </a:r>
            <a:r>
              <a:rPr lang="ko-KR" altLang="en-US" dirty="0"/>
              <a:t> 좌표를 계산하여 </a:t>
            </a:r>
            <a:r>
              <a:rPr lang="ko-KR" altLang="en-US" dirty="0" err="1"/>
              <a:t>화소의</a:t>
            </a:r>
            <a:r>
              <a:rPr lang="ko-KR" altLang="en-US" dirty="0"/>
              <a:t> 위치를 변환하는 방식</a:t>
            </a:r>
            <a:endParaRPr lang="en-US" altLang="ko-KR" dirty="0"/>
          </a:p>
          <a:p>
            <a:pPr lvl="1"/>
            <a:r>
              <a:rPr lang="ko-KR" altLang="en-US" dirty="0"/>
              <a:t>홀</a:t>
            </a:r>
            <a:r>
              <a:rPr lang="en-US" altLang="ko-KR" dirty="0"/>
              <a:t>(hole)</a:t>
            </a:r>
            <a:r>
              <a:rPr lang="ko-KR" altLang="en-US" dirty="0"/>
              <a:t>이나 오버랩</a:t>
            </a:r>
            <a:r>
              <a:rPr lang="en-US" altLang="ko-KR" dirty="0"/>
              <a:t>(overlap)</a:t>
            </a:r>
            <a:r>
              <a:rPr lang="ko-KR" altLang="en-US" dirty="0"/>
              <a:t>의 문제가 발생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3" name="_x445332264" descr="EMB00004aac37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365104"/>
            <a:ext cx="542093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7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OpenCV</a:t>
            </a:r>
            <a:r>
              <a:rPr lang="ko-KR" altLang="en-US" dirty="0"/>
              <a:t>에서도 </a:t>
            </a:r>
            <a:r>
              <a:rPr lang="ko-KR" altLang="en-US" dirty="0" err="1"/>
              <a:t>어파인</a:t>
            </a:r>
            <a:r>
              <a:rPr lang="ko-KR" altLang="en-US" dirty="0"/>
              <a:t> </a:t>
            </a:r>
            <a:r>
              <a:rPr lang="ko-KR" altLang="en-US" dirty="0" smtClean="0"/>
              <a:t>변환 수행 함수 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52736"/>
            <a:ext cx="69056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8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35690"/>
          <a:stretch/>
        </p:blipFill>
        <p:spPr>
          <a:xfrm>
            <a:off x="1362129" y="620688"/>
            <a:ext cx="6359859" cy="59191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496" y="2276872"/>
            <a:ext cx="1807429" cy="445163"/>
          </a:xfrm>
          <a:prstGeom prst="wedgeRoundRectCallout">
            <a:avLst>
              <a:gd name="adj1" fmla="val 68328"/>
              <a:gd name="adj2" fmla="val 117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역방향 사상을 위해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어파인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변환의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역행렬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계산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91667" y="3356992"/>
            <a:ext cx="1234498" cy="404694"/>
          </a:xfrm>
          <a:prstGeom prst="wedgeRoundRectCallout">
            <a:avLst>
              <a:gd name="adj1" fmla="val 212521"/>
              <a:gd name="adj2" fmla="val -1035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곱을 위해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좌표 선언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83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80208" y="620688"/>
            <a:ext cx="6896100" cy="6193139"/>
            <a:chOff x="1348308" y="-858062"/>
            <a:chExt cx="6896100" cy="698950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308" y="2492896"/>
              <a:ext cx="6896100" cy="36385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t="65729"/>
            <a:stretch/>
          </p:blipFill>
          <p:spPr>
            <a:xfrm>
              <a:off x="1377799" y="-858062"/>
              <a:ext cx="6858000" cy="340139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226430" y="1408175"/>
            <a:ext cx="1234498" cy="251284"/>
          </a:xfrm>
          <a:prstGeom prst="wedgeRoundRectCallout">
            <a:avLst>
              <a:gd name="adj1" fmla="val -91413"/>
              <a:gd name="adj2" fmla="val 646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236792" y="1728341"/>
            <a:ext cx="1234498" cy="251284"/>
          </a:xfrm>
          <a:prstGeom prst="wedgeRoundRectCallout">
            <a:avLst>
              <a:gd name="adj1" fmla="val -96331"/>
              <a:gd name="adj2" fmla="val 87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목적영상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5496" y="2348880"/>
            <a:ext cx="1357948" cy="404694"/>
          </a:xfrm>
          <a:prstGeom prst="wedgeRoundRectCallout">
            <a:avLst>
              <a:gd name="adj1" fmla="val 66645"/>
              <a:gd name="adj2" fmla="val 527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사용자 정의 함수로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어파인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 수행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2102" y="3356992"/>
            <a:ext cx="1357948" cy="445163"/>
          </a:xfrm>
          <a:prstGeom prst="wedgeRoundRectCallout">
            <a:avLst>
              <a:gd name="adj1" fmla="val 65226"/>
              <a:gd name="adj2" fmla="val -776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함수로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어파인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 수행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232344" y="4148833"/>
            <a:ext cx="1988172" cy="489679"/>
          </a:xfrm>
          <a:prstGeom prst="wedgeRoundRectCallout">
            <a:avLst>
              <a:gd name="adj1" fmla="val -140881"/>
              <a:gd name="adj2" fmla="val 997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빨간점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표시 위해 명암도 영상을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BGR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변환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016985" y="5065506"/>
            <a:ext cx="1807429" cy="409277"/>
          </a:xfrm>
          <a:prstGeom prst="wedgeRoundRectCallout">
            <a:avLst>
              <a:gd name="adj1" fmla="val -84763"/>
              <a:gd name="adj2" fmla="val 233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입력영상에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좌표와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목적영상에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 표시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99" y="1164680"/>
            <a:ext cx="2243077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136" y="1176379"/>
            <a:ext cx="2243077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817" y="1153288"/>
            <a:ext cx="2243077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136" y="3861328"/>
            <a:ext cx="2243077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817" y="3861328"/>
            <a:ext cx="2243077" cy="25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33246" y="4221088"/>
            <a:ext cx="1234498" cy="367904"/>
            <a:chOff x="475928" y="4581648"/>
            <a:chExt cx="1234498" cy="367904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-86574"/>
                <a:gd name="adj2" fmla="val -34996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모서리가 둥근 사각형 설명선 11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-78650"/>
                <a:gd name="adj2" fmla="val -66078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67659"/>
                <a:gd name="adj2" fmla="val -58715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04048" y="980728"/>
            <a:ext cx="1234498" cy="367904"/>
            <a:chOff x="475928" y="4581648"/>
            <a:chExt cx="1234498" cy="367904"/>
          </a:xfrm>
        </p:grpSpPr>
        <p:sp>
          <p:nvSpPr>
            <p:cNvPr id="16" name="모서리가 둥근 사각형 설명선 15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-138165"/>
                <a:gd name="adj2" fmla="val 9313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-45737"/>
                <a:gd name="adj2" fmla="val 52534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-198477"/>
                <a:gd name="adj2" fmla="val 41176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목적영상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모서리가 둥근 사각형 설명선 19"/>
          <p:cNvSpPr/>
          <p:nvPr/>
        </p:nvSpPr>
        <p:spPr>
          <a:xfrm>
            <a:off x="7092280" y="981102"/>
            <a:ext cx="1643117" cy="304053"/>
          </a:xfrm>
          <a:prstGeom prst="wedgeRoundRectCallout">
            <a:avLst>
              <a:gd name="adj1" fmla="val -65396"/>
              <a:gd name="adj2" fmla="val 4665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(200,200)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좌표 기준 회전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110491" y="2604986"/>
            <a:ext cx="1807429" cy="367904"/>
          </a:xfrm>
          <a:prstGeom prst="wedgeRoundRectCallout">
            <a:avLst>
              <a:gd name="adj1" fmla="val -150847"/>
              <a:gd name="adj2" fmla="val 980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곱을 이용한 복합 변환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72200" y="5085184"/>
            <a:ext cx="1234498" cy="367904"/>
          </a:xfrm>
          <a:prstGeom prst="wedgeRoundRectCallout">
            <a:avLst>
              <a:gd name="adj1" fmla="val -217716"/>
              <a:gd name="adj2" fmla="val 1774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변환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6202"/>
          <a:stretch/>
        </p:blipFill>
        <p:spPr>
          <a:xfrm>
            <a:off x="323174" y="538992"/>
            <a:ext cx="6877050" cy="63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03509" y="458052"/>
            <a:ext cx="6905625" cy="6044444"/>
            <a:chOff x="303509" y="458052"/>
            <a:chExt cx="6905625" cy="604444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t="63072"/>
            <a:stretch/>
          </p:blipFill>
          <p:spPr>
            <a:xfrm>
              <a:off x="323174" y="458052"/>
              <a:ext cx="6877050" cy="366161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509" y="4073621"/>
              <a:ext cx="6905625" cy="2428875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262370" y="1052736"/>
            <a:ext cx="1234498" cy="445163"/>
          </a:xfrm>
          <a:prstGeom prst="wedgeRoundRectCallout">
            <a:avLst>
              <a:gd name="adj1" fmla="val -150847"/>
              <a:gd name="adj2" fmla="val 980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중심점 회전을 위한 평행이동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82153" y="2288861"/>
            <a:ext cx="1357948" cy="367904"/>
          </a:xfrm>
          <a:prstGeom prst="wedgeRoundRectCallout">
            <a:avLst>
              <a:gd name="adj1" fmla="val -129243"/>
              <a:gd name="adj2" fmla="val -607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 평행이동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282153" y="3657013"/>
            <a:ext cx="1357948" cy="367904"/>
          </a:xfrm>
          <a:prstGeom prst="wedgeRoundRectCallout">
            <a:avLst>
              <a:gd name="adj1" fmla="val -105862"/>
              <a:gd name="adj2" fmla="val -814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평행이동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79512" y="2557040"/>
            <a:ext cx="1122271" cy="367904"/>
          </a:xfrm>
          <a:prstGeom prst="wedgeRoundRectCallout">
            <a:avLst>
              <a:gd name="adj1" fmla="val 77560"/>
              <a:gd name="adj2" fmla="val 1239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크기변경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462524" y="4379481"/>
            <a:ext cx="1357948" cy="489679"/>
          </a:xfrm>
          <a:prstGeom prst="wedgeRoundRectCallout">
            <a:avLst>
              <a:gd name="adj1" fmla="val -85754"/>
              <a:gd name="adj2" fmla="val -812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변환 행렬의 곱으로 최종 변환 행렬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355976" y="5157192"/>
            <a:ext cx="1357948" cy="489679"/>
          </a:xfrm>
          <a:prstGeom prst="wedgeRoundRectCallout">
            <a:avLst>
              <a:gd name="adj1" fmla="val 44244"/>
              <a:gd name="adj2" fmla="val -1732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곱의 순서에 따라 최종 목적행렬 달라짐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701145" y="5819641"/>
            <a:ext cx="1643117" cy="489679"/>
          </a:xfrm>
          <a:prstGeom prst="wedgeRoundRectCallout">
            <a:avLst>
              <a:gd name="adj1" fmla="val -58632"/>
              <a:gd name="adj2" fmla="val -2121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행렬에서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어파인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행렬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925918" y="7047521"/>
            <a:ext cx="843178" cy="367904"/>
          </a:xfrm>
          <a:prstGeom prst="wedgeRoundRectCallout">
            <a:avLst>
              <a:gd name="adj1" fmla="val -175585"/>
              <a:gd name="adj2" fmla="val -707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회전각도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452320" y="2996952"/>
            <a:ext cx="1357948" cy="367904"/>
          </a:xfrm>
          <a:prstGeom prst="wedgeRoundRectCallout">
            <a:avLst>
              <a:gd name="adj1" fmla="val -81126"/>
              <a:gd name="adj2" fmla="val -259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632048" y="8631697"/>
            <a:ext cx="2008053" cy="489679"/>
          </a:xfrm>
          <a:prstGeom prst="wedgeRoundRectCallout">
            <a:avLst>
              <a:gd name="adj1" fmla="val -67323"/>
              <a:gd name="adj2" fmla="val -755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중심점에서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 회전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0.7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축소 및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축으로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평행이동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4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318" y="1144255"/>
            <a:ext cx="2220522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809" y="4007655"/>
            <a:ext cx="2220522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479" y="3963792"/>
            <a:ext cx="2220522" cy="2520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188787" y="1133128"/>
            <a:ext cx="1643117" cy="304053"/>
          </a:xfrm>
          <a:prstGeom prst="wedgeRoundRectCallout">
            <a:avLst>
              <a:gd name="adj1" fmla="val -30091"/>
              <a:gd name="adj2" fmla="val 4115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중심정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기준 회전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204217" y="1133127"/>
            <a:ext cx="843178" cy="304053"/>
          </a:xfrm>
          <a:prstGeom prst="wedgeRoundRectCallout">
            <a:avLst>
              <a:gd name="adj1" fmla="val -30091"/>
              <a:gd name="adj2" fmla="val 4115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확대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313135" y="4559756"/>
            <a:ext cx="1991285" cy="360908"/>
          </a:xfrm>
          <a:prstGeom prst="wedgeRoundRectCallout">
            <a:avLst>
              <a:gd name="adj1" fmla="val 120803"/>
              <a:gd name="adj2" fmla="val 1578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중심점에서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 회전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0.7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축소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804248" y="3717032"/>
            <a:ext cx="2042171" cy="581247"/>
          </a:xfrm>
          <a:prstGeom prst="wedgeRoundRectCallout">
            <a:avLst>
              <a:gd name="adj1" fmla="val -38546"/>
              <a:gd name="adj2" fmla="val 1488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중심점에서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 회전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0.7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축소 및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축으로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평행이동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204217" y="6021288"/>
            <a:ext cx="1810259" cy="639372"/>
          </a:xfrm>
          <a:prstGeom prst="wedgeRoundRectCallout">
            <a:avLst>
              <a:gd name="adj1" fmla="val -15681"/>
              <a:gd name="adj2" fmla="val -1625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 회전으로 인해서  대각선 방향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평행이동됨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74" y="1133127"/>
            <a:ext cx="2293846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867" y="1144255"/>
            <a:ext cx="222052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심화에제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5010"/>
          <a:stretch/>
        </p:blipFill>
        <p:spPr>
          <a:xfrm>
            <a:off x="899592" y="641394"/>
            <a:ext cx="6781800" cy="47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심화에제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39552" y="620688"/>
            <a:ext cx="6666847" cy="6175237"/>
            <a:chOff x="827584" y="387399"/>
            <a:chExt cx="6800850" cy="64259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4194001"/>
              <a:ext cx="6800850" cy="2619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54890"/>
            <a:stretch/>
          </p:blipFill>
          <p:spPr>
            <a:xfrm>
              <a:off x="827584" y="387399"/>
              <a:ext cx="6781800" cy="3905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88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심화에제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5" y="1052736"/>
            <a:ext cx="2810323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01" y="1047939"/>
            <a:ext cx="2810323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12" y="3920454"/>
            <a:ext cx="2815545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901" y="3933336"/>
            <a:ext cx="281032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8.1 </a:t>
            </a:r>
            <a:r>
              <a:rPr lang="ko-KR" altLang="en-US" smtClean="0"/>
              <a:t>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역방향 사상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목적영상의 좌표를 중심으로 </a:t>
            </a:r>
            <a:r>
              <a:rPr lang="ko-KR" altLang="en-US" dirty="0" err="1" smtClean="0"/>
              <a:t>역변환을</a:t>
            </a:r>
            <a:r>
              <a:rPr lang="ko-KR" altLang="en-US" dirty="0" smtClean="0"/>
              <a:t> 계산하여 해당하는 입력 영상의 좌표를 찾아서 </a:t>
            </a:r>
            <a:r>
              <a:rPr lang="ko-KR" altLang="en-US" dirty="0" err="1" smtClean="0"/>
              <a:t>화소값을</a:t>
            </a:r>
            <a:r>
              <a:rPr lang="ko-KR" altLang="en-US" dirty="0" smtClean="0"/>
              <a:t> 가져오는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홀이나 오버랩은 발생하지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입력영상의 한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목적영상의 여러 </a:t>
            </a:r>
            <a:r>
              <a:rPr lang="ko-KR" altLang="en-US" dirty="0" err="1" smtClean="0"/>
              <a:t>화소에서</a:t>
            </a:r>
            <a:r>
              <a:rPr lang="ko-KR" altLang="en-US" dirty="0" smtClean="0"/>
              <a:t> 사용하게 되면 결과 영상의 품질 저하 </a:t>
            </a:r>
          </a:p>
          <a:p>
            <a:endParaRPr lang="ko-KR" altLang="en-US" dirty="0"/>
          </a:p>
        </p:txBody>
      </p:sp>
      <p:pic>
        <p:nvPicPr>
          <p:cNvPr id="2049" name="_x354913688" descr="EMB000023383f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68960"/>
            <a:ext cx="4176464" cy="17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8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아테네 학당</a:t>
            </a:r>
            <a:endParaRPr lang="en-US" altLang="ko-KR" dirty="0" smtClean="0"/>
          </a:p>
          <a:p>
            <a:pPr lvl="1"/>
            <a:r>
              <a:rPr lang="ko-KR" altLang="en-US" dirty="0" err="1"/>
              <a:t>라파엘로</a:t>
            </a:r>
            <a:r>
              <a:rPr lang="ko-KR" altLang="en-US" dirty="0"/>
              <a:t> </a:t>
            </a:r>
            <a:r>
              <a:rPr lang="ko-KR" altLang="en-US" dirty="0" err="1" smtClean="0"/>
              <a:t>산치오</a:t>
            </a:r>
            <a:r>
              <a:rPr lang="ko-KR" altLang="en-US" dirty="0" smtClean="0"/>
              <a:t> 작품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바티칸 </a:t>
            </a:r>
            <a:r>
              <a:rPr lang="ko-KR" altLang="en-US" dirty="0"/>
              <a:t>사도궁전의 방들 중에서 </a:t>
            </a:r>
            <a:r>
              <a:rPr lang="ko-KR" altLang="en-US" dirty="0" err="1" smtClean="0"/>
              <a:t>서명실에</a:t>
            </a:r>
            <a:r>
              <a:rPr lang="ko-KR" altLang="en-US" dirty="0" smtClean="0"/>
              <a:t> 그린 벽화</a:t>
            </a:r>
            <a:endParaRPr lang="en-US" altLang="ko-KR" dirty="0" smtClean="0"/>
          </a:p>
          <a:p>
            <a:pPr lvl="1"/>
            <a:r>
              <a:rPr lang="ko-KR" altLang="en-US" dirty="0"/>
              <a:t>벽면에 그려진 그림에서 이렇게 입체감을 느끼는 </a:t>
            </a:r>
            <a:r>
              <a:rPr lang="ko-KR" altLang="en-US" dirty="0" smtClean="0"/>
              <a:t>이유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원근법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원근법</a:t>
            </a:r>
          </a:p>
          <a:p>
            <a:pPr lvl="2"/>
            <a:r>
              <a:rPr lang="ko-KR" altLang="en-US" dirty="0" smtClean="0"/>
              <a:t>눈에 </a:t>
            </a:r>
            <a:r>
              <a:rPr lang="ko-KR" altLang="en-US" dirty="0"/>
              <a:t>보이는 </a:t>
            </a:r>
            <a:r>
              <a:rPr lang="en-US" altLang="ko-KR" dirty="0"/>
              <a:t>3</a:t>
            </a:r>
            <a:r>
              <a:rPr lang="ko-KR" altLang="en-US" dirty="0"/>
              <a:t>차원의 세계를 </a:t>
            </a:r>
            <a:r>
              <a:rPr lang="en-US" altLang="ko-KR" dirty="0"/>
              <a:t>2</a:t>
            </a:r>
            <a:r>
              <a:rPr lang="ko-KR" altLang="en-US" dirty="0"/>
              <a:t>차원의 그림</a:t>
            </a:r>
            <a:r>
              <a:rPr lang="en-US" altLang="ko-KR" dirty="0"/>
              <a:t>(</a:t>
            </a:r>
            <a:r>
              <a:rPr lang="ko-KR" altLang="en-US" dirty="0"/>
              <a:t>평면</a:t>
            </a:r>
            <a:r>
              <a:rPr lang="en-US" altLang="ko-KR" dirty="0"/>
              <a:t>)</a:t>
            </a:r>
            <a:r>
              <a:rPr lang="ko-KR" altLang="en-US" dirty="0"/>
              <a:t>으로 옮길 때에 관찰자가 보는 것 </a:t>
            </a:r>
            <a:r>
              <a:rPr lang="ko-KR" altLang="en-US" dirty="0" smtClean="0"/>
              <a:t>그대로 </a:t>
            </a:r>
            <a:r>
              <a:rPr lang="ko-KR" altLang="en-US" dirty="0"/>
              <a:t>사물과의 거리를 반영하여 그리는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72816"/>
            <a:ext cx="4536504" cy="338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7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8.7 </a:t>
            </a:r>
            <a:r>
              <a:rPr lang="ko-KR" altLang="en-US" dirty="0" smtClean="0"/>
              <a:t>원근 투시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투영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원근 투시 변환</a:t>
            </a:r>
            <a:r>
              <a:rPr lang="en-US" altLang="ko-KR" dirty="0" smtClean="0"/>
              <a:t>(perspective projection transformation)</a:t>
            </a:r>
          </a:p>
          <a:p>
            <a:pPr lvl="1"/>
            <a:r>
              <a:rPr lang="ko-KR" altLang="en-US" dirty="0" smtClean="0"/>
              <a:t>이 원근법을 영상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표현하는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차원의 </a:t>
            </a:r>
            <a:r>
              <a:rPr lang="ko-KR" altLang="en-US" dirty="0" err="1" smtClean="0"/>
              <a:t>실세계</a:t>
            </a:r>
            <a:r>
              <a:rPr lang="ko-KR" altLang="en-US" dirty="0" smtClean="0"/>
              <a:t> 좌표를 투영 스크린상의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좌표로 표현할 수 있도록 변환해 </a:t>
            </a:r>
            <a:r>
              <a:rPr lang="ko-KR" altLang="en-US" dirty="0" err="1" smtClean="0"/>
              <a:t>주는것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88840"/>
            <a:ext cx="5181600" cy="3867150"/>
          </a:xfrm>
          <a:prstGeom prst="roundRect">
            <a:avLst>
              <a:gd name="adj" fmla="val 903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072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8.7 </a:t>
            </a:r>
            <a:r>
              <a:rPr lang="ko-KR" altLang="en-US" dirty="0" smtClean="0"/>
              <a:t>원근 투시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투영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동차 </a:t>
            </a:r>
            <a:r>
              <a:rPr lang="ko-KR" altLang="en-US" dirty="0" err="1" smtClean="0"/>
              <a:t>좌표계</a:t>
            </a:r>
            <a:r>
              <a:rPr lang="en-US" altLang="ko-KR" dirty="0" smtClean="0"/>
              <a:t>(homogeneous coordinates) </a:t>
            </a:r>
          </a:p>
          <a:p>
            <a:pPr lvl="1"/>
            <a:r>
              <a:rPr lang="ko-KR" altLang="en-US" dirty="0" smtClean="0"/>
              <a:t>모든 항의 차수가 동일하기 때문에 붙여진 이름으로서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차원의 투영 공간을 </a:t>
            </a:r>
            <a:r>
              <a:rPr lang="en-US" altLang="ko-KR" dirty="0" smtClean="0"/>
              <a:t>n+1</a:t>
            </a:r>
            <a:r>
              <a:rPr lang="ko-KR" altLang="en-US" dirty="0" smtClean="0"/>
              <a:t>개의 좌표로 나타내는 </a:t>
            </a:r>
            <a:r>
              <a:rPr lang="ko-KR" altLang="en-US" dirty="0" err="1" smtClean="0"/>
              <a:t>좌표계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직교 좌표인 </a:t>
            </a:r>
            <a:r>
              <a:rPr lang="en-US" altLang="ko-KR" dirty="0" smtClean="0"/>
              <a:t>( x, y 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( x, y, 1 )</a:t>
            </a:r>
            <a:r>
              <a:rPr lang="ko-KR" altLang="en-US" dirty="0" smtClean="0"/>
              <a:t>로 표현하는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일반화해서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아닌 상수 </a:t>
            </a:r>
            <a:r>
              <a:rPr lang="en-US" altLang="ko-KR" dirty="0" smtClean="0"/>
              <a:t>w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( x, y 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wy</a:t>
            </a:r>
            <a:r>
              <a:rPr lang="en-US" altLang="ko-KR" dirty="0" smtClean="0"/>
              <a:t>, w)</a:t>
            </a:r>
            <a:r>
              <a:rPr lang="ko-KR" altLang="en-US" dirty="0" smtClean="0"/>
              <a:t>로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상수 </a:t>
            </a:r>
            <a:r>
              <a:rPr lang="en-US" altLang="ko-KR" dirty="0" smtClean="0"/>
              <a:t>w</a:t>
            </a:r>
            <a:r>
              <a:rPr lang="ko-KR" altLang="en-US" dirty="0" smtClean="0"/>
              <a:t>가 무한히 많기 때문에 </a:t>
            </a:r>
            <a:r>
              <a:rPr lang="en-US" altLang="ko-KR" dirty="0" smtClean="0"/>
              <a:t>( x, y )</a:t>
            </a:r>
            <a:r>
              <a:rPr lang="ko-KR" altLang="en-US" dirty="0" smtClean="0"/>
              <a:t>에 대한 동차 좌표 표현은 무한히 많이 존재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동차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한 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wy</a:t>
            </a:r>
            <a:r>
              <a:rPr lang="en-US" altLang="ko-KR" dirty="0" smtClean="0"/>
              <a:t>, w)</a:t>
            </a:r>
            <a:r>
              <a:rPr lang="ko-KR" altLang="en-US" dirty="0" smtClean="0"/>
              <a:t>을 직교 좌표로 나타내면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원소를 </a:t>
            </a:r>
            <a:r>
              <a:rPr lang="en-US" altLang="ko-KR" dirty="0" smtClean="0"/>
              <a:t>w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나우어</a:t>
            </a:r>
            <a:r>
              <a:rPr lang="ko-KR" altLang="en-US" dirty="0" smtClean="0"/>
              <a:t> 어서 </a:t>
            </a:r>
            <a:r>
              <a:rPr lang="en-US" altLang="ko-KR" dirty="0" smtClean="0"/>
              <a:t>( x/w, y/w)</a:t>
            </a:r>
            <a:r>
              <a:rPr lang="ko-KR" altLang="en-US" dirty="0" smtClean="0"/>
              <a:t>가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동차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한 점</a:t>
            </a:r>
            <a:r>
              <a:rPr lang="en-US" altLang="ko-KR" dirty="0" smtClean="0"/>
              <a:t>(5, 7, 5)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직교 좌표에서</a:t>
            </a:r>
            <a:r>
              <a:rPr lang="en-US" altLang="ko-KR" dirty="0" smtClean="0"/>
              <a:t>(5/5, 7/5)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(1 , 1.4)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7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원근 변환을 수행하는 행렬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getPerspectiveTransform</a:t>
            </a:r>
            <a:r>
              <a:rPr lang="en-US" altLang="ko-KR" dirty="0"/>
              <a:t>()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좌표쌍으로부터</a:t>
            </a:r>
            <a:r>
              <a:rPr lang="ko-KR" altLang="en-US" dirty="0"/>
              <a:t> 원근변환 행렬을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r>
              <a:rPr lang="en-US" altLang="ko-KR" dirty="0"/>
              <a:t>cv::</a:t>
            </a:r>
            <a:r>
              <a:rPr lang="en-US" altLang="ko-KR" dirty="0" err="1"/>
              <a:t>warpPerspective</a:t>
            </a:r>
            <a:r>
              <a:rPr lang="en-US" altLang="ko-KR" dirty="0"/>
              <a:t>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원근변환 </a:t>
            </a:r>
            <a:r>
              <a:rPr lang="ko-KR" altLang="en-US" dirty="0"/>
              <a:t>행렬에 따라서 </a:t>
            </a:r>
            <a:r>
              <a:rPr lang="ko-KR" altLang="en-US" dirty="0" smtClean="0"/>
              <a:t>원근변환 수행</a:t>
            </a:r>
            <a:endParaRPr lang="en-US" altLang="ko-KR" dirty="0" smtClean="0"/>
          </a:p>
          <a:p>
            <a:pPr lvl="1"/>
            <a:r>
              <a:rPr lang="en-US" altLang="ko-KR" dirty="0"/>
              <a:t>cv::transform()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입력영상의 </a:t>
            </a:r>
            <a:r>
              <a:rPr lang="en-US" altLang="ko-KR" dirty="0"/>
              <a:t>4</a:t>
            </a:r>
            <a:r>
              <a:rPr lang="ko-KR" altLang="en-US" dirty="0"/>
              <a:t>개 좌표와 원근 행렬을 인수로 입력하면 </a:t>
            </a:r>
            <a:r>
              <a:rPr lang="ko-KR" altLang="en-US" dirty="0" smtClean="0"/>
              <a:t>원근 변환된 </a:t>
            </a:r>
            <a:r>
              <a:rPr lang="ko-KR" altLang="en-US" dirty="0"/>
              <a:t>좌표를 반환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97" y="1441897"/>
            <a:ext cx="3321627" cy="13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88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590316" y="4632331"/>
            <a:ext cx="1357948" cy="489679"/>
          </a:xfrm>
          <a:prstGeom prst="wedgeRoundRectCallout">
            <a:avLst>
              <a:gd name="adj1" fmla="val -104079"/>
              <a:gd name="adj2" fmla="val 1443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좌표쌍을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이용해 원근 변환 행렬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17839" y="4653136"/>
            <a:ext cx="1122271" cy="489679"/>
          </a:xfrm>
          <a:prstGeom prst="wedgeRoundRectCallout">
            <a:avLst>
              <a:gd name="adj1" fmla="val 62159"/>
              <a:gd name="adj2" fmla="val 2143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원근 변환 행렬로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원근 변환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900112"/>
            <a:ext cx="6829425" cy="5057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19" y="5005883"/>
            <a:ext cx="69056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779308" y="646270"/>
            <a:ext cx="1807429" cy="334458"/>
          </a:xfrm>
          <a:prstGeom prst="wedgeRoundRectCallout">
            <a:avLst>
              <a:gd name="adj1" fmla="val -55677"/>
              <a:gd name="adj2" fmla="val 1435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좌표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동차좌표로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저징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283968" y="2060848"/>
            <a:ext cx="1643117" cy="367904"/>
          </a:xfrm>
          <a:prstGeom prst="wedgeRoundRectCallout">
            <a:avLst>
              <a:gd name="adj1" fmla="val -74016"/>
              <a:gd name="adj2" fmla="val -932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원근 변환된 동차좌표 반환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사각형 설명선 6"/>
              <p:cNvSpPr/>
              <p:nvPr/>
            </p:nvSpPr>
            <p:spPr>
              <a:xfrm>
                <a:off x="125929" y="3322401"/>
                <a:ext cx="1493743" cy="538647"/>
              </a:xfrm>
              <a:prstGeom prst="wedgeRoundRectCallout">
                <a:avLst>
                  <a:gd name="adj1" fmla="val 95630"/>
                  <a:gd name="adj2" fmla="val -11918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 fontAlgn="base"/>
                <a:r>
                  <a:rPr lang="ko-KR" altLang="en-US" sz="1500" dirty="0" smtClean="0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상수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500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ko-KR" altLang="en-US" sz="1500" dirty="0" smtClean="0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로 나누어서 </a:t>
                </a:r>
                <a:endPara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fontAlgn="base"/>
                <a:r>
                  <a:rPr lang="ko-KR" altLang="en-US" sz="1500" dirty="0" smtClean="0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동차좌표를 직교좌표로 변환</a:t>
                </a:r>
                <a:endParaRPr lang="en-US" altLang="ko-KR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모서리가 둥근 사각형 설명선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29" y="3322401"/>
                <a:ext cx="1493743" cy="538647"/>
              </a:xfrm>
              <a:prstGeom prst="wedgeRoundRectCallout">
                <a:avLst>
                  <a:gd name="adj1" fmla="val 95630"/>
                  <a:gd name="adj2" fmla="val -119184"/>
                  <a:gd name="adj3" fmla="val 16667"/>
                </a:avLst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사각형 설명선 7"/>
          <p:cNvSpPr/>
          <p:nvPr/>
        </p:nvSpPr>
        <p:spPr>
          <a:xfrm>
            <a:off x="5292080" y="4525843"/>
            <a:ext cx="1234498" cy="334458"/>
          </a:xfrm>
          <a:prstGeom prst="wedgeRoundRectCallout">
            <a:avLst>
              <a:gd name="adj1" fmla="val -81176"/>
              <a:gd name="adj2" fmla="val -1350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변환 좌표 위치 표시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55" y="1374538"/>
            <a:ext cx="69056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37" y="3580775"/>
            <a:ext cx="2651250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88" y="3598878"/>
            <a:ext cx="2656176" cy="25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537302" y="6322111"/>
            <a:ext cx="1234498" cy="334458"/>
            <a:chOff x="1537302" y="6322111"/>
            <a:chExt cx="1234498" cy="334458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1537302" y="6322111"/>
              <a:ext cx="1234498" cy="334458"/>
            </a:xfrm>
            <a:prstGeom prst="wedgeRoundRectCallout">
              <a:avLst>
                <a:gd name="adj1" fmla="val 97952"/>
                <a:gd name="adj2" fmla="val -205010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변환 좌표 위치 표시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1537302" y="6322111"/>
              <a:ext cx="1234498" cy="334458"/>
            </a:xfrm>
            <a:prstGeom prst="wedgeRoundRectCallout">
              <a:avLst>
                <a:gd name="adj1" fmla="val -38292"/>
                <a:gd name="adj2" fmla="val -21392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sz="110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969350" y="3310566"/>
            <a:ext cx="1234498" cy="334458"/>
            <a:chOff x="1969350" y="3310566"/>
            <a:chExt cx="1234498" cy="334458"/>
          </a:xfrm>
        </p:grpSpPr>
        <p:sp>
          <p:nvSpPr>
            <p:cNvPr id="12" name="모서리가 둥근 사각형 설명선 11"/>
            <p:cNvSpPr/>
            <p:nvPr/>
          </p:nvSpPr>
          <p:spPr>
            <a:xfrm>
              <a:off x="1969350" y="3310566"/>
              <a:ext cx="1234498" cy="334458"/>
            </a:xfrm>
            <a:prstGeom prst="wedgeRoundRectCallout">
              <a:avLst>
                <a:gd name="adj1" fmla="val 60171"/>
                <a:gd name="adj2" fmla="val 34931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변환 좌표 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위치 표시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1969350" y="3310566"/>
              <a:ext cx="1234498" cy="334458"/>
            </a:xfrm>
            <a:prstGeom prst="wedgeRoundRectCallout">
              <a:avLst>
                <a:gd name="adj1" fmla="val -67935"/>
                <a:gd name="adj2" fmla="val 163010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sz="11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508104" y="6478918"/>
            <a:ext cx="1234498" cy="334458"/>
            <a:chOff x="5826959" y="6310270"/>
            <a:chExt cx="1234498" cy="334458"/>
          </a:xfrm>
        </p:grpSpPr>
        <p:sp>
          <p:nvSpPr>
            <p:cNvPr id="16" name="모서리가 둥근 사각형 설명선 15"/>
            <p:cNvSpPr/>
            <p:nvPr/>
          </p:nvSpPr>
          <p:spPr>
            <a:xfrm>
              <a:off x="5826959" y="6310270"/>
              <a:ext cx="1234498" cy="334458"/>
            </a:xfrm>
            <a:prstGeom prst="wedgeRoundRectCallout">
              <a:avLst>
                <a:gd name="adj1" fmla="val 32992"/>
                <a:gd name="adj2" fmla="val -22623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2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변환 좌표 </a:t>
              </a:r>
              <a:r>
                <a:rPr lang="ko-KR" altLang="en-US" sz="12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위치 표시</a:t>
              </a:r>
              <a:endPara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5826959" y="6310270"/>
              <a:ext cx="1234498" cy="334458"/>
            </a:xfrm>
            <a:prstGeom prst="wedgeRoundRectCallout">
              <a:avLst>
                <a:gd name="adj1" fmla="val -115897"/>
                <a:gd name="adj2" fmla="val -21125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목적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영상 </a:t>
              </a:r>
              <a:r>
                <a:rPr lang="en-US" altLang="ko-KR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sz="110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96136" y="3212976"/>
            <a:ext cx="1260000" cy="360040"/>
            <a:chOff x="6903604" y="3573016"/>
            <a:chExt cx="1260000" cy="360040"/>
          </a:xfrm>
        </p:grpSpPr>
        <p:sp>
          <p:nvSpPr>
            <p:cNvPr id="18" name="모서리가 둥근 사각형 설명선 17"/>
            <p:cNvSpPr/>
            <p:nvPr/>
          </p:nvSpPr>
          <p:spPr>
            <a:xfrm>
              <a:off x="6903604" y="3573016"/>
              <a:ext cx="1260000" cy="360000"/>
            </a:xfrm>
            <a:prstGeom prst="wedgeRoundRectCallout">
              <a:avLst>
                <a:gd name="adj1" fmla="val 4346"/>
                <a:gd name="adj2" fmla="val 21785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목적영상</a:t>
              </a:r>
              <a:r>
                <a:rPr lang="ko-KR" altLang="en-US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sz="110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6903604" y="3573056"/>
              <a:ext cx="1260000" cy="360000"/>
            </a:xfrm>
            <a:prstGeom prst="wedgeRoundRectCallout">
              <a:avLst>
                <a:gd name="adj1" fmla="val -133371"/>
                <a:gd name="adj2" fmla="val 21320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목적영상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sz="11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개좌표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928" y="1091675"/>
            <a:ext cx="5949803" cy="19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5334"/>
          <a:stretch/>
        </p:blipFill>
        <p:spPr>
          <a:xfrm>
            <a:off x="546695" y="1124744"/>
            <a:ext cx="6905625" cy="50611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 smtClean="0"/>
              <a:t>변환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심화예제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마우스 드래그로 선택된 영역에 원근 변환 제거하기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9522" y="3662552"/>
            <a:ext cx="1357948" cy="270504"/>
          </a:xfrm>
          <a:prstGeom prst="wedgeRoundRectCallout">
            <a:avLst>
              <a:gd name="adj1" fmla="val 68682"/>
              <a:gd name="adj2" fmla="val 1628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200" dirty="0"/>
              <a:t>4</a:t>
            </a:r>
            <a:r>
              <a:rPr lang="ko-KR" altLang="en-US" sz="1200" dirty="0" err="1"/>
              <a:t>개좌표</a:t>
            </a:r>
            <a:r>
              <a:rPr lang="ko-KR" altLang="en-US" sz="1200" dirty="0"/>
              <a:t> 잇는 직선</a:t>
            </a:r>
            <a:endParaRPr lang="en-US" altLang="ko-KR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42776" y="3728652"/>
            <a:ext cx="2405688" cy="276412"/>
          </a:xfrm>
          <a:prstGeom prst="wedgeRoundRectCallout">
            <a:avLst>
              <a:gd name="adj1" fmla="val -101746"/>
              <a:gd name="adj2" fmla="val 573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200" dirty="0"/>
              <a:t>4</a:t>
            </a:r>
            <a:r>
              <a:rPr lang="ko-KR" altLang="en-US" sz="1200" dirty="0"/>
              <a:t>개 좌표 </a:t>
            </a:r>
            <a:r>
              <a:rPr lang="en-US" altLang="ko-KR" sz="1200" dirty="0"/>
              <a:t>- </a:t>
            </a:r>
            <a:r>
              <a:rPr lang="ko-KR" altLang="en-US" sz="1200" dirty="0"/>
              <a:t>작은 사각형으로  표시</a:t>
            </a:r>
            <a:endParaRPr lang="en-US" altLang="ko-KR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16216" y="4708696"/>
            <a:ext cx="2186989" cy="592512"/>
          </a:xfrm>
          <a:prstGeom prst="wedgeRoundRectCallout">
            <a:avLst>
              <a:gd name="adj1" fmla="val -99928"/>
              <a:gd name="adj2" fmla="val 544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마우스 드래그로 선택된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좌표와 목적영상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좌표로 원근 변환 행렬 계산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6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07398" y="726618"/>
            <a:ext cx="6975975" cy="5870734"/>
            <a:chOff x="407398" y="-43799"/>
            <a:chExt cx="6975975" cy="645780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398" y="4051808"/>
              <a:ext cx="6953250" cy="23622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t="54667"/>
            <a:stretch/>
          </p:blipFill>
          <p:spPr>
            <a:xfrm>
              <a:off x="477748" y="-43799"/>
              <a:ext cx="6905625" cy="419710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496" y="1603534"/>
            <a:ext cx="1643117" cy="445163"/>
          </a:xfrm>
          <a:prstGeom prst="wedgeRoundRectCallout">
            <a:avLst>
              <a:gd name="adj1" fmla="val 73770"/>
              <a:gd name="adj2" fmla="val 455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사각형 중 선택된 사각형의 번호 체크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7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8.7 </a:t>
            </a:r>
            <a:r>
              <a:rPr lang="ko-KR" altLang="en-US" smtClean="0"/>
              <a:t>원근 투시</a:t>
            </a:r>
            <a:r>
              <a:rPr lang="en-US" altLang="ko-KR" smtClean="0"/>
              <a:t>(</a:t>
            </a:r>
            <a:r>
              <a:rPr lang="ko-KR" altLang="en-US" smtClean="0"/>
              <a:t>투영</a:t>
            </a:r>
            <a:r>
              <a:rPr lang="en-US" altLang="ko-KR" smtClean="0"/>
              <a:t>) </a:t>
            </a:r>
            <a:r>
              <a:rPr lang="ko-KR" altLang="en-US" smtClean="0"/>
              <a:t>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0" y="1268837"/>
            <a:ext cx="3876607" cy="352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244389"/>
            <a:ext cx="2877677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2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사상</a:t>
            </a:r>
            <a:r>
              <a:rPr lang="en-US" altLang="ko-KR" dirty="0"/>
              <a:t>(mapping)</a:t>
            </a:r>
            <a:r>
              <a:rPr lang="ko-KR" altLang="en-US" dirty="0"/>
              <a:t>은 </a:t>
            </a:r>
            <a:r>
              <a:rPr lang="ko-KR" altLang="en-US" dirty="0" err="1"/>
              <a:t>화소들의</a:t>
            </a:r>
            <a:r>
              <a:rPr lang="ko-KR" altLang="en-US" dirty="0"/>
              <a:t> 배치를 변경할 때</a:t>
            </a:r>
            <a:r>
              <a:rPr lang="en-US" altLang="ko-KR" dirty="0"/>
              <a:t>, </a:t>
            </a:r>
            <a:r>
              <a:rPr lang="ko-KR" altLang="en-US" dirty="0"/>
              <a:t>입력영상의 좌표가 새롭게 배치될 </a:t>
            </a:r>
            <a:r>
              <a:rPr lang="ko-KR" altLang="en-US" dirty="0" smtClean="0"/>
              <a:t>해당 </a:t>
            </a:r>
            <a:r>
              <a:rPr lang="ko-KR" altLang="en-US" dirty="0"/>
              <a:t>목적영상의 좌표를 찾아서 </a:t>
            </a:r>
            <a:r>
              <a:rPr lang="ko-KR" altLang="en-US" dirty="0" err="1"/>
              <a:t>화소값을</a:t>
            </a:r>
            <a:r>
              <a:rPr lang="ko-KR" altLang="en-US" dirty="0"/>
              <a:t> 옮기는 과정을 말한다</a:t>
            </a:r>
            <a:r>
              <a:rPr lang="en-US" altLang="ko-KR" dirty="0"/>
              <a:t>. </a:t>
            </a:r>
            <a:r>
              <a:rPr lang="ko-KR" altLang="en-US" dirty="0"/>
              <a:t>순방향 사상</a:t>
            </a:r>
            <a:r>
              <a:rPr lang="en-US" altLang="ko-KR" dirty="0"/>
              <a:t>(</a:t>
            </a:r>
            <a:r>
              <a:rPr lang="en-US" altLang="ko-KR" dirty="0" smtClean="0"/>
              <a:t>forward mapping</a:t>
            </a:r>
            <a:r>
              <a:rPr lang="en-US" altLang="ko-KR" dirty="0"/>
              <a:t>)</a:t>
            </a:r>
            <a:r>
              <a:rPr lang="ko-KR" altLang="en-US" dirty="0"/>
              <a:t>과 역방향 사상</a:t>
            </a:r>
            <a:r>
              <a:rPr lang="en-US" altLang="ko-KR" dirty="0"/>
              <a:t>(reverse mapping)</a:t>
            </a:r>
            <a:r>
              <a:rPr lang="ko-KR" altLang="en-US" dirty="0"/>
              <a:t>의 두 가지 방식이 있다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r>
              <a:rPr lang="ko-KR" altLang="en-US" dirty="0" smtClean="0"/>
              <a:t>사상의 </a:t>
            </a:r>
            <a:r>
              <a:rPr lang="ko-KR" altLang="en-US" dirty="0"/>
              <a:t>과정에서 홀</a:t>
            </a:r>
            <a:r>
              <a:rPr lang="en-US" altLang="ko-KR" dirty="0"/>
              <a:t>(hole)</a:t>
            </a:r>
            <a:r>
              <a:rPr lang="ko-KR" altLang="en-US" dirty="0"/>
              <a:t>과 오버랩</a:t>
            </a:r>
            <a:r>
              <a:rPr lang="en-US" altLang="ko-KR" dirty="0"/>
              <a:t>(overlap)</a:t>
            </a:r>
            <a:r>
              <a:rPr lang="ko-KR" altLang="en-US" dirty="0"/>
              <a:t>이 발생할 수 있다</a:t>
            </a:r>
            <a:r>
              <a:rPr lang="en-US" altLang="ko-KR" dirty="0"/>
              <a:t>. </a:t>
            </a:r>
            <a:r>
              <a:rPr lang="ko-KR" altLang="en-US" dirty="0"/>
              <a:t>홀은 입력영상의 </a:t>
            </a:r>
            <a:r>
              <a:rPr lang="ko-KR" altLang="en-US" dirty="0" smtClean="0"/>
              <a:t>좌표들로 </a:t>
            </a:r>
            <a:r>
              <a:rPr lang="ko-KR" altLang="en-US" dirty="0"/>
              <a:t>목적영상의 좌표를 만드는 과정에서 사상되지 않은 </a:t>
            </a:r>
            <a:r>
              <a:rPr lang="ko-KR" altLang="en-US" dirty="0" err="1"/>
              <a:t>화소이다</a:t>
            </a:r>
            <a:r>
              <a:rPr lang="en-US" altLang="ko-KR" dirty="0"/>
              <a:t>. </a:t>
            </a:r>
            <a:r>
              <a:rPr lang="ko-KR" altLang="en-US" dirty="0"/>
              <a:t>오버랩은 원본 </a:t>
            </a:r>
            <a:r>
              <a:rPr lang="ko-KR" altLang="en-US" dirty="0" smtClean="0"/>
              <a:t>영상의 여러 </a:t>
            </a:r>
            <a:r>
              <a:rPr lang="ko-KR" altLang="en-US" dirty="0" err="1" smtClean="0"/>
              <a:t>화소가</a:t>
            </a:r>
            <a:r>
              <a:rPr lang="ko-KR" altLang="en-US" dirty="0" smtClean="0"/>
              <a:t> </a:t>
            </a:r>
            <a:r>
              <a:rPr lang="ko-KR" altLang="en-US" dirty="0"/>
              <a:t>목적영상의 한 </a:t>
            </a:r>
            <a:r>
              <a:rPr lang="ko-KR" altLang="en-US" dirty="0" err="1"/>
              <a:t>화소로</a:t>
            </a:r>
            <a:r>
              <a:rPr lang="ko-KR" altLang="en-US" dirty="0"/>
              <a:t> 사상되는 것을 말한다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ko-KR" altLang="en-US" dirty="0" smtClean="0"/>
              <a:t>목적영상에서 </a:t>
            </a:r>
            <a:r>
              <a:rPr lang="ko-KR" altLang="en-US" dirty="0"/>
              <a:t>홀의 </a:t>
            </a:r>
            <a:r>
              <a:rPr lang="ko-KR" altLang="en-US" dirty="0" err="1"/>
              <a:t>화소들을</a:t>
            </a:r>
            <a:r>
              <a:rPr lang="ko-KR" altLang="en-US" dirty="0"/>
              <a:t> 채우고</a:t>
            </a:r>
            <a:r>
              <a:rPr lang="en-US" altLang="ko-KR" dirty="0"/>
              <a:t>, </a:t>
            </a:r>
            <a:r>
              <a:rPr lang="ko-KR" altLang="en-US" dirty="0"/>
              <a:t>오버랩이 되지 않게 </a:t>
            </a:r>
            <a:r>
              <a:rPr lang="ko-KR" altLang="en-US" dirty="0" err="1"/>
              <a:t>화소들을</a:t>
            </a:r>
            <a:r>
              <a:rPr lang="ko-KR" altLang="en-US" dirty="0"/>
              <a:t> 배치하여 </a:t>
            </a:r>
            <a:r>
              <a:rPr lang="ko-KR" altLang="en-US" dirty="0" smtClean="0"/>
              <a:t>목적영상을 만드는 </a:t>
            </a:r>
            <a:r>
              <a:rPr lang="ko-KR" altLang="en-US" dirty="0"/>
              <a:t>기법을 </a:t>
            </a:r>
            <a:r>
              <a:rPr lang="ko-KR" altLang="en-US" dirty="0" err="1"/>
              <a:t>보간법</a:t>
            </a:r>
            <a:r>
              <a:rPr lang="en-US" altLang="ko-KR" dirty="0"/>
              <a:t>(interpolation)</a:t>
            </a:r>
            <a:r>
              <a:rPr lang="ko-KR" altLang="en-US" dirty="0"/>
              <a:t>이라 하며</a:t>
            </a:r>
            <a:r>
              <a:rPr lang="en-US" altLang="ko-KR" dirty="0"/>
              <a:t>, </a:t>
            </a:r>
            <a:r>
              <a:rPr lang="ko-KR" altLang="en-US" dirty="0"/>
              <a:t>그 종류에는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/>
              <a:t>보간법</a:t>
            </a:r>
            <a:r>
              <a:rPr lang="en-US" altLang="ko-KR" dirty="0"/>
              <a:t>, </a:t>
            </a:r>
            <a:r>
              <a:rPr lang="ko-KR" altLang="en-US" dirty="0" smtClean="0"/>
              <a:t>양선형 </a:t>
            </a:r>
            <a:r>
              <a:rPr lang="ko-KR" altLang="en-US" dirty="0" err="1"/>
              <a:t>보간법</a:t>
            </a:r>
            <a:r>
              <a:rPr lang="en-US" altLang="ko-KR" dirty="0"/>
              <a:t>, 3</a:t>
            </a:r>
            <a:r>
              <a:rPr lang="ko-KR" altLang="en-US" dirty="0"/>
              <a:t>차 회선 </a:t>
            </a:r>
            <a:r>
              <a:rPr lang="ko-KR" altLang="en-US" dirty="0" err="1"/>
              <a:t>보간법</a:t>
            </a:r>
            <a:r>
              <a:rPr lang="ko-KR" altLang="en-US" dirty="0"/>
              <a:t> 등 다양한 방법이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ko-KR" altLang="en-US" dirty="0"/>
              <a:t>이웃 </a:t>
            </a:r>
            <a:r>
              <a:rPr lang="ko-KR" altLang="en-US" dirty="0" err="1"/>
              <a:t>보간법은</a:t>
            </a:r>
            <a:r>
              <a:rPr lang="ko-KR" altLang="en-US" dirty="0"/>
              <a:t> 목적영상을 만드는 과정에서 홀이 되어 할당 받지 못하는 </a:t>
            </a:r>
            <a:r>
              <a:rPr lang="ko-KR" altLang="en-US" dirty="0" err="1" smtClean="0"/>
              <a:t>화소들의</a:t>
            </a:r>
            <a:r>
              <a:rPr lang="ko-KR" altLang="en-US" dirty="0" smtClean="0"/>
              <a:t> </a:t>
            </a:r>
            <a:r>
              <a:rPr lang="ko-KR" altLang="en-US" dirty="0"/>
              <a:t>값을 찾을 때</a:t>
            </a:r>
            <a:r>
              <a:rPr lang="en-US" altLang="ko-KR" dirty="0"/>
              <a:t>, </a:t>
            </a:r>
            <a:r>
              <a:rPr lang="ko-KR" altLang="en-US" dirty="0"/>
              <a:t>목적영상의 </a:t>
            </a:r>
            <a:r>
              <a:rPr lang="ko-KR" altLang="en-US" dirty="0" err="1"/>
              <a:t>화소에</a:t>
            </a:r>
            <a:r>
              <a:rPr lang="ko-KR" altLang="en-US" dirty="0"/>
              <a:t> 가장 가깝게 이웃한 입력영상의 </a:t>
            </a:r>
            <a:r>
              <a:rPr lang="ko-KR" altLang="en-US" dirty="0" err="1"/>
              <a:t>화소값을</a:t>
            </a:r>
            <a:r>
              <a:rPr lang="ko-KR" altLang="en-US" dirty="0"/>
              <a:t> </a:t>
            </a:r>
            <a:r>
              <a:rPr lang="ko-KR" altLang="en-US" dirty="0" smtClean="0"/>
              <a:t>가져오는 </a:t>
            </a:r>
            <a:r>
              <a:rPr lang="ko-KR" altLang="en-US" dirty="0"/>
              <a:t>방법이다</a:t>
            </a:r>
            <a:r>
              <a:rPr lang="en-US" altLang="ko-KR" dirty="0"/>
              <a:t>. </a:t>
            </a:r>
            <a:r>
              <a:rPr lang="ko-KR" altLang="en-US" dirty="0"/>
              <a:t>양선형 </a:t>
            </a:r>
            <a:r>
              <a:rPr lang="ko-KR" altLang="en-US" dirty="0" err="1"/>
              <a:t>보간법은</a:t>
            </a:r>
            <a:r>
              <a:rPr lang="ko-KR" altLang="en-US" dirty="0"/>
              <a:t> 선형 보간을 두 번에 걸쳐서 수행하기에 붙여진 </a:t>
            </a:r>
            <a:r>
              <a:rPr lang="ko-KR" altLang="en-US" dirty="0" smtClean="0"/>
              <a:t>이름이다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74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OpneCV</a:t>
            </a:r>
            <a:r>
              <a:rPr lang="ko-KR" altLang="en-US" dirty="0"/>
              <a:t>에서는 </a:t>
            </a:r>
            <a:r>
              <a:rPr lang="en-US" altLang="ko-KR" dirty="0"/>
              <a:t>cv::resize(), cv::remap(), cv::</a:t>
            </a:r>
            <a:r>
              <a:rPr lang="en-US" altLang="ko-KR" dirty="0" err="1"/>
              <a:t>warpAffine</a:t>
            </a:r>
            <a:r>
              <a:rPr lang="en-US" altLang="ko-KR" dirty="0"/>
              <a:t>(), cv::</a:t>
            </a:r>
            <a:r>
              <a:rPr lang="en-US" altLang="ko-KR" dirty="0" err="1"/>
              <a:t>warpPerspective</a:t>
            </a:r>
            <a:r>
              <a:rPr lang="en-US" altLang="ko-KR" dirty="0"/>
              <a:t>() </a:t>
            </a:r>
            <a:r>
              <a:rPr lang="ko-KR" altLang="en-US" dirty="0"/>
              <a:t>등과 같이 영상을 변환하는 함수에서 보간을 위한 </a:t>
            </a:r>
            <a:r>
              <a:rPr lang="en-US" altLang="ko-KR" dirty="0"/>
              <a:t>flag </a:t>
            </a:r>
            <a:r>
              <a:rPr lang="ko-KR" altLang="en-US" dirty="0"/>
              <a:t>옵션을 제공한다</a:t>
            </a:r>
            <a:r>
              <a:rPr lang="en-US" altLang="ko-KR" dirty="0"/>
              <a:t>. </a:t>
            </a:r>
            <a:r>
              <a:rPr lang="ko-KR" altLang="en-US" dirty="0"/>
              <a:t>대표적으로‘</a:t>
            </a:r>
            <a:r>
              <a:rPr lang="en-US" altLang="ko-KR" dirty="0"/>
              <a:t>INTER_NEAREST’</a:t>
            </a:r>
            <a:r>
              <a:rPr lang="ko-KR" altLang="en-US" dirty="0"/>
              <a:t>는 </a:t>
            </a:r>
            <a:r>
              <a:rPr lang="ko-KR" altLang="en-US" dirty="0" err="1"/>
              <a:t>최근접</a:t>
            </a:r>
            <a:r>
              <a:rPr lang="ko-KR" altLang="en-US" dirty="0"/>
              <a:t> 이웃 보간이며</a:t>
            </a:r>
            <a:r>
              <a:rPr lang="en-US" altLang="ko-KR" dirty="0"/>
              <a:t>, ‘INTER_LINEAR’</a:t>
            </a:r>
            <a:r>
              <a:rPr lang="ko-KR" altLang="en-US" dirty="0"/>
              <a:t>는 양선형 보간이며</a:t>
            </a:r>
            <a:r>
              <a:rPr lang="en-US" altLang="ko-KR" dirty="0"/>
              <a:t>, </a:t>
            </a:r>
            <a:r>
              <a:rPr lang="ko-KR" altLang="en-US" dirty="0"/>
              <a:t>‘</a:t>
            </a:r>
            <a:r>
              <a:rPr lang="en-US" altLang="ko-KR" dirty="0"/>
              <a:t>INTER_CUBIC’</a:t>
            </a:r>
            <a:r>
              <a:rPr lang="ko-KR" altLang="en-US" dirty="0"/>
              <a:t>는 </a:t>
            </a:r>
            <a:r>
              <a:rPr lang="ko-KR" altLang="en-US" dirty="0" err="1"/>
              <a:t>바이큐빅</a:t>
            </a:r>
            <a:r>
              <a:rPr lang="ko-KR" altLang="en-US" dirty="0"/>
              <a:t> </a:t>
            </a:r>
            <a:r>
              <a:rPr lang="ko-KR" altLang="en-US" dirty="0" err="1"/>
              <a:t>보간이다</a:t>
            </a:r>
            <a:r>
              <a:rPr lang="en-US" altLang="ko-KR" dirty="0" smtClean="0"/>
              <a:t>.</a:t>
            </a:r>
          </a:p>
          <a:p>
            <a:pPr lvl="3"/>
            <a:endParaRPr lang="ko-KR" altLang="en-US" dirty="0"/>
          </a:p>
          <a:p>
            <a:r>
              <a:rPr lang="en-US" altLang="ko-KR" dirty="0" smtClean="0"/>
              <a:t>2×3 </a:t>
            </a:r>
            <a:r>
              <a:rPr lang="ko-KR" altLang="en-US" dirty="0"/>
              <a:t>크기의 </a:t>
            </a:r>
            <a:r>
              <a:rPr lang="ko-KR" altLang="en-US" dirty="0" err="1"/>
              <a:t>어파인</a:t>
            </a:r>
            <a:r>
              <a:rPr lang="ko-KR" altLang="en-US" dirty="0"/>
              <a:t> 변환 행렬을 이용해서 회전</a:t>
            </a:r>
            <a:r>
              <a:rPr lang="en-US" altLang="ko-KR" dirty="0"/>
              <a:t>, </a:t>
            </a:r>
            <a:r>
              <a:rPr lang="ko-KR" altLang="en-US" dirty="0"/>
              <a:t>크기변경</a:t>
            </a:r>
            <a:r>
              <a:rPr lang="en-US" altLang="ko-KR" dirty="0"/>
              <a:t>, </a:t>
            </a:r>
            <a:r>
              <a:rPr lang="ko-KR" altLang="en-US" dirty="0"/>
              <a:t>평행이동 등을 복합적으로 </a:t>
            </a:r>
            <a:r>
              <a:rPr lang="ko-KR" altLang="en-US" dirty="0" smtClean="0"/>
              <a:t>수행할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en-US" altLang="ko-KR" dirty="0"/>
              <a:t>cv::</a:t>
            </a:r>
            <a:r>
              <a:rPr lang="en-US" altLang="ko-KR" dirty="0" err="1"/>
              <a:t>getAffineTransform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smtClean="0"/>
              <a:t>getRotationMatrix2D() </a:t>
            </a:r>
            <a:r>
              <a:rPr lang="ko-KR" altLang="en-US" dirty="0" smtClean="0"/>
              <a:t>함수로 </a:t>
            </a:r>
            <a:r>
              <a:rPr lang="ko-KR" altLang="en-US" dirty="0" err="1"/>
              <a:t>어파인</a:t>
            </a:r>
            <a:r>
              <a:rPr lang="ko-KR" altLang="en-US" dirty="0"/>
              <a:t> 변환 행렬을 만들며</a:t>
            </a:r>
            <a:r>
              <a:rPr lang="en-US" altLang="ko-KR" dirty="0"/>
              <a:t>, cv::</a:t>
            </a:r>
            <a:r>
              <a:rPr lang="en-US" altLang="ko-KR" dirty="0" err="1"/>
              <a:t>warpAffine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ko-KR" altLang="en-US" dirty="0" err="1"/>
              <a:t>어파인</a:t>
            </a:r>
            <a:r>
              <a:rPr lang="ko-KR" altLang="en-US" dirty="0"/>
              <a:t> 변환을 수행한다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원근법은 </a:t>
            </a:r>
            <a:r>
              <a:rPr lang="ko-KR" altLang="en-US" dirty="0"/>
              <a:t>눈에 보이는 </a:t>
            </a:r>
            <a:r>
              <a:rPr lang="en-US" altLang="ko-KR" dirty="0"/>
              <a:t>3</a:t>
            </a:r>
            <a:r>
              <a:rPr lang="ko-KR" altLang="en-US" dirty="0"/>
              <a:t>차원의 세계를 </a:t>
            </a:r>
            <a:r>
              <a:rPr lang="en-US" altLang="ko-KR" dirty="0"/>
              <a:t>2</a:t>
            </a:r>
            <a:r>
              <a:rPr lang="ko-KR" altLang="en-US" dirty="0"/>
              <a:t>차원의 평면으로 옮길 때에 관찰자가 보는 것 </a:t>
            </a:r>
            <a:r>
              <a:rPr lang="ko-KR" altLang="en-US" dirty="0" smtClean="0"/>
              <a:t>그대로 </a:t>
            </a:r>
            <a:r>
              <a:rPr lang="ko-KR" altLang="en-US" dirty="0"/>
              <a:t>사물과의 거리를 반영하여 그리는 방법을 말한다</a:t>
            </a:r>
            <a:r>
              <a:rPr lang="en-US" altLang="ko-KR" dirty="0"/>
              <a:t>. </a:t>
            </a:r>
            <a:r>
              <a:rPr lang="ko-KR" altLang="en-US" dirty="0"/>
              <a:t>그리고 이 원근법을 영상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</a:t>
            </a:r>
            <a:r>
              <a:rPr lang="ko-KR" altLang="en-US" dirty="0"/>
              <a:t>표현하는 것이 원근 투시 변환이다</a:t>
            </a:r>
            <a:r>
              <a:rPr lang="en-US" altLang="ko-KR" dirty="0"/>
              <a:t>. </a:t>
            </a:r>
            <a:r>
              <a:rPr lang="ko-KR" altLang="en-US" dirty="0"/>
              <a:t>원근 변환에서는 주로 동차 </a:t>
            </a:r>
            <a:r>
              <a:rPr lang="ko-KR" altLang="en-US" dirty="0" err="1"/>
              <a:t>좌표계를</a:t>
            </a:r>
            <a:r>
              <a:rPr lang="ko-KR" altLang="en-US" dirty="0"/>
              <a:t> </a:t>
            </a:r>
            <a:r>
              <a:rPr lang="ko-KR" altLang="en-US" dirty="0" smtClean="0"/>
              <a:t>사용하는 것이 </a:t>
            </a:r>
            <a:r>
              <a:rPr lang="ko-KR" altLang="en-US" dirty="0"/>
              <a:t>편리하다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OpenCV</a:t>
            </a:r>
            <a:r>
              <a:rPr lang="ko-KR" altLang="en-US" dirty="0"/>
              <a:t>에서는 </a:t>
            </a:r>
            <a:r>
              <a:rPr lang="en-US" altLang="ko-KR" dirty="0"/>
              <a:t>cv::</a:t>
            </a:r>
            <a:r>
              <a:rPr lang="en-US" altLang="ko-KR" dirty="0" err="1"/>
              <a:t>getPerspectiveTransform</a:t>
            </a:r>
            <a:r>
              <a:rPr lang="en-US" altLang="ko-KR" dirty="0"/>
              <a:t>() </a:t>
            </a:r>
            <a:r>
              <a:rPr lang="ko-KR" altLang="en-US" dirty="0"/>
              <a:t>함수로 원근 변환 행렬을 계산하며</a:t>
            </a:r>
            <a:r>
              <a:rPr lang="en-US" altLang="ko-KR" dirty="0" smtClean="0"/>
              <a:t>, cv</a:t>
            </a:r>
            <a:r>
              <a:rPr lang="en-US" altLang="ko-KR" dirty="0"/>
              <a:t>::</a:t>
            </a:r>
            <a:r>
              <a:rPr lang="en-US" altLang="ko-KR" dirty="0" err="1"/>
              <a:t>warpPerspective</a:t>
            </a:r>
            <a:r>
              <a:rPr lang="en-US" altLang="ko-KR" dirty="0"/>
              <a:t>() </a:t>
            </a:r>
            <a:r>
              <a:rPr lang="ko-KR" altLang="en-US" dirty="0"/>
              <a:t>함수는 원근변환 행렬에 따라서 원근변환을 수행한다</a:t>
            </a:r>
            <a:r>
              <a:rPr lang="en-US" altLang="ko-KR" dirty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cv</a:t>
            </a:r>
            <a:r>
              <a:rPr lang="en-US" altLang="ko-KR" dirty="0"/>
              <a:t>::transform() </a:t>
            </a:r>
            <a:r>
              <a:rPr lang="ko-KR" altLang="en-US" dirty="0"/>
              <a:t>함수는 입력영상의 </a:t>
            </a:r>
            <a:r>
              <a:rPr lang="en-US" altLang="ko-KR" dirty="0"/>
              <a:t>4</a:t>
            </a:r>
            <a:r>
              <a:rPr lang="ko-KR" altLang="en-US" dirty="0"/>
              <a:t>개 좌표와 원근 행렬을 인수로 입력하면 </a:t>
            </a:r>
            <a:r>
              <a:rPr lang="ko-KR" altLang="en-US" dirty="0" err="1" smtClean="0"/>
              <a:t>원근변환된</a:t>
            </a:r>
            <a:r>
              <a:rPr lang="ko-KR" altLang="en-US" dirty="0" smtClean="0"/>
              <a:t> </a:t>
            </a:r>
            <a:r>
              <a:rPr lang="ko-KR" altLang="en-US" dirty="0"/>
              <a:t>좌표를 반환해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5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 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크기 변경</a:t>
            </a:r>
            <a:r>
              <a:rPr lang="en-US" altLang="ko-KR" dirty="0"/>
              <a:t>(scaling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입력영상의 </a:t>
            </a:r>
            <a:r>
              <a:rPr lang="ko-KR" altLang="en-US" dirty="0"/>
              <a:t>가로와 세로로 크기를 변경해서 </a:t>
            </a:r>
            <a:r>
              <a:rPr lang="ko-KR" altLang="en-US" dirty="0" smtClean="0"/>
              <a:t>목적영상을 만드는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입력영상보다 </a:t>
            </a:r>
            <a:r>
              <a:rPr lang="ko-KR" altLang="en-US" dirty="0"/>
              <a:t>변경하고자 하는 영상의 크기가 커지면 </a:t>
            </a:r>
            <a:r>
              <a:rPr lang="ko-KR" altLang="en-US" dirty="0" smtClean="0"/>
              <a:t>확대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작아지면 축소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크기 변경 수식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변경 비율 및 변경 크기 이용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6" y="3019514"/>
            <a:ext cx="2090261" cy="841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71314"/>
            <a:ext cx="3981450" cy="877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5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04986"/>
            <a:ext cx="6838950" cy="5848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 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059832" y="980728"/>
            <a:ext cx="2405688" cy="404694"/>
          </a:xfrm>
          <a:prstGeom prst="wedgeRoundRectCallout">
            <a:avLst>
              <a:gd name="adj1" fmla="val -75163"/>
              <a:gd name="adj2" fmla="val 1091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변경될 목적영상의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크기를 이용해서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변경을 수행하는 함수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139952" y="5811496"/>
            <a:ext cx="1122271" cy="276412"/>
          </a:xfrm>
          <a:prstGeom prst="wedgeRoundRectCallout">
            <a:avLst>
              <a:gd name="adj1" fmla="val -53309"/>
              <a:gd name="adj2" fmla="val -1628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원본영상 좌표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369689" y="5993934"/>
            <a:ext cx="1020246" cy="304053"/>
          </a:xfrm>
          <a:prstGeom prst="wedgeRoundRectCallout">
            <a:avLst>
              <a:gd name="adj1" fmla="val -55061"/>
              <a:gd name="adj2" fmla="val -1984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목적영상 좌표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8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43" y="4793978"/>
            <a:ext cx="6819900" cy="1123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 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692696"/>
            <a:ext cx="6772275" cy="4152900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4860032" y="1252739"/>
            <a:ext cx="1807429" cy="304053"/>
          </a:xfrm>
          <a:prstGeom prst="wedgeRoundRectCallout">
            <a:avLst>
              <a:gd name="adj1" fmla="val -178441"/>
              <a:gd name="adj2" fmla="val -1725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수행시간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체크할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함수명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283968" y="4845939"/>
            <a:ext cx="2186989" cy="304053"/>
          </a:xfrm>
          <a:prstGeom prst="wedgeRoundRectCallout">
            <a:avLst>
              <a:gd name="adj1" fmla="val -60202"/>
              <a:gd name="adj2" fmla="val 1184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영상이 작아서 윈도우 크기 확대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7492</TotalTime>
  <Words>1875</Words>
  <Application>Microsoft Office PowerPoint</Application>
  <PresentationFormat>화면 슬라이드 쇼(4:3)</PresentationFormat>
  <Paragraphs>341</Paragraphs>
  <Slides>61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1" baseType="lpstr">
      <vt:lpstr>HY중고딕</vt:lpstr>
      <vt:lpstr>맑은 고딕</vt:lpstr>
      <vt:lpstr>휴먼엑스포</vt:lpstr>
      <vt:lpstr>Arial</vt:lpstr>
      <vt:lpstr>Bodoni MT Black</vt:lpstr>
      <vt:lpstr>Cambria Math</vt:lpstr>
      <vt:lpstr>Times New Roman</vt:lpstr>
      <vt:lpstr>Tw Cen MT</vt:lpstr>
      <vt:lpstr>Wingdings</vt:lpstr>
      <vt:lpstr>물방울</vt:lpstr>
      <vt:lpstr>CHAPTER 08 기하학 처리</vt:lpstr>
      <vt:lpstr>contents</vt:lpstr>
      <vt:lpstr>8.1 사상</vt:lpstr>
      <vt:lpstr>8.1 사상</vt:lpstr>
      <vt:lpstr>8.1 사상</vt:lpstr>
      <vt:lpstr>8.2 크기 변경(확대/축소)</vt:lpstr>
      <vt:lpstr>8.2 크기 변경 (확대/축소)</vt:lpstr>
      <vt:lpstr>8.2 크기 변경 (확대/축소)</vt:lpstr>
      <vt:lpstr>8.2 크기 변경 (확대/축소)</vt:lpstr>
      <vt:lpstr>8.2 크기 변경 (확대/축소)</vt:lpstr>
      <vt:lpstr>8.3 보간</vt:lpstr>
      <vt:lpstr>8.3 보간</vt:lpstr>
      <vt:lpstr>8.3.1 최근접 이웃 보간법</vt:lpstr>
      <vt:lpstr>8.3.1 최근접 이웃 보간법</vt:lpstr>
      <vt:lpstr>8.3.1 최근접 이웃 보간법</vt:lpstr>
      <vt:lpstr>8.3.2 양선형 보간법</vt:lpstr>
      <vt:lpstr>8.3.2 양선형 보간법</vt:lpstr>
      <vt:lpstr>8.3.2 양선형 보간법</vt:lpstr>
      <vt:lpstr>8.3.2 양선형 보간법</vt:lpstr>
      <vt:lpstr>8.3.2 양선형 보간법</vt:lpstr>
      <vt:lpstr>8.3.2 양선형 보간법</vt:lpstr>
      <vt:lpstr>8.3.2 양선형 보간법</vt:lpstr>
      <vt:lpstr>8.4 평행이동</vt:lpstr>
      <vt:lpstr>8.4 평행이동</vt:lpstr>
      <vt:lpstr>8.4 평행이동</vt:lpstr>
      <vt:lpstr>8.4 평행이동</vt:lpstr>
      <vt:lpstr>8.5 회전</vt:lpstr>
      <vt:lpstr>8.5 회전</vt:lpstr>
      <vt:lpstr>8.5 회전</vt:lpstr>
      <vt:lpstr>8.5 회전</vt:lpstr>
      <vt:lpstr>8.5 회전</vt:lpstr>
      <vt:lpstr>8.5 회전</vt:lpstr>
      <vt:lpstr>8.5 회전 - 심화예제</vt:lpstr>
      <vt:lpstr>8.5 회전 - 심화예제</vt:lpstr>
      <vt:lpstr>8.5 회전 - 심화예제</vt:lpstr>
      <vt:lpstr>8.5 회전 - 심화예제</vt:lpstr>
      <vt:lpstr>8.6 행렬 연산을 통한 기하학 변환 – 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심화에제</vt:lpstr>
      <vt:lpstr>심화에제</vt:lpstr>
      <vt:lpstr>심화에제</vt:lpstr>
      <vt:lpstr>8.7 원근 투시(투영) 변환</vt:lpstr>
      <vt:lpstr>8.7 원근 투시(투영) 변환</vt:lpstr>
      <vt:lpstr>8.7 원근 투시(투영) 변환</vt:lpstr>
      <vt:lpstr>8.7 원근 투시(투영) 변환</vt:lpstr>
      <vt:lpstr>8.7 원근 투시(투영) 변환</vt:lpstr>
      <vt:lpstr>8.7 원근 투시(투영) 변환</vt:lpstr>
      <vt:lpstr>8.7 원근 투시(투영) 변환</vt:lpstr>
      <vt:lpstr>8.7 원근 투시(투영) 변환 - 심화예제</vt:lpstr>
      <vt:lpstr>8.7 원근 투시(투영) 변환</vt:lpstr>
      <vt:lpstr>8.7 원근 투시(투영) 변환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LEE JOHN</cp:lastModifiedBy>
  <cp:revision>2190</cp:revision>
  <dcterms:created xsi:type="dcterms:W3CDTF">2017-02-21T08:17:22Z</dcterms:created>
  <dcterms:modified xsi:type="dcterms:W3CDTF">2020-11-29T12:01:01Z</dcterms:modified>
</cp:coreProperties>
</file>